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charts/chart1.xml" ContentType="application/vnd.openxmlformats-officedocument.drawingml.chart+xml"/>
  <Override PartName="/ppt/charts/chart2.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5"/>
  </p:notesMasterIdLst>
  <p:sldIdLst>
    <p:sldId id="256" r:id="rId5"/>
    <p:sldId id="257" r:id="rId6"/>
    <p:sldId id="258" r:id="rId7"/>
    <p:sldId id="259" r:id="rId8"/>
    <p:sldId id="279" r:id="rId35"/>
    <p:sldId id="260" r:id="rId9"/>
    <p:sldId id="261" r:id="rId10"/>
    <p:sldId id="262" r:id="rId11"/>
    <p:sldId id="263" r:id="rId12"/>
    <p:sldId id="264" r:id="rId13"/>
    <p:sldId id="265" r:id="rId14"/>
    <p:sldId id="266" r:id="rId15"/>
    <p:sldId id="267" r:id="rId16"/>
    <p:sldId id="268" r:id="rId17"/>
    <p:sldId id="269" r:id="rId18"/>
    <p:sldId id="270" r:id="rId19"/>
    <p:sldId id="278" r:id="rId34"/>
    <p:sldId id="271" r:id="rId20"/>
    <p:sldId id="277" r:id="rId33"/>
    <p:sldId id="272" r:id="rId21"/>
    <p:sldId id="276" r:id="rId32"/>
    <p:sldId id="273" r:id="rId22"/>
    <p:sldId id="275" r:id="rId23"/>
    <p:sldId id="274" r:id="rId24"/>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DC3D177-CE40-874A-9C54-8775DE74E20A}" v="1" dt="2026-06-22T13:28:42.654"/>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11"/>
    <p:restoredTop sz="94610"/>
  </p:normalViewPr>
  <p:slideViewPr>
    <p:cSldViewPr snapToGrid="0" snapToObjects="1">
      <p:cViewPr varScale="1">
        <p:scale>
          <a:sx n="125" d="100"/>
          <a:sy n="125" d="100"/>
        </p:scale>
        <p:origin x="168" y="22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 Target="slides/slide1.xml"/><Relationship Id="rId6" Type="http://schemas.openxmlformats.org/officeDocument/2006/relationships/slide" Target="slides/slide2.xml"/><Relationship Id="rId7" Type="http://schemas.openxmlformats.org/officeDocument/2006/relationships/slide" Target="slides/slide3.xml"/><Relationship Id="rId8" Type="http://schemas.openxmlformats.org/officeDocument/2006/relationships/slide" Target="slides/slide4.xml"/><Relationship Id="rId9" Type="http://schemas.openxmlformats.org/officeDocument/2006/relationships/slide" Target="slides/slide5.xml"/><Relationship Id="rId10" Type="http://schemas.openxmlformats.org/officeDocument/2006/relationships/slide" Target="slides/slide6.xml"/><Relationship Id="rId11" Type="http://schemas.openxmlformats.org/officeDocument/2006/relationships/slide" Target="slides/slide7.xml"/><Relationship Id="rId12" Type="http://schemas.openxmlformats.org/officeDocument/2006/relationships/slide" Target="slides/slide8.xml"/><Relationship Id="rId13" Type="http://schemas.openxmlformats.org/officeDocument/2006/relationships/slide" Target="slides/slide9.xml"/><Relationship Id="rId14" Type="http://schemas.openxmlformats.org/officeDocument/2006/relationships/slide" Target="slides/slide10.xml"/><Relationship Id="rId15" Type="http://schemas.openxmlformats.org/officeDocument/2006/relationships/slide" Target="slides/slide11.xml"/><Relationship Id="rId16" Type="http://schemas.openxmlformats.org/officeDocument/2006/relationships/slide" Target="slides/slide12.xml"/><Relationship Id="rId17" Type="http://schemas.openxmlformats.org/officeDocument/2006/relationships/slide" Target="slides/slide13.xml"/><Relationship Id="rId18" Type="http://schemas.openxmlformats.org/officeDocument/2006/relationships/slide" Target="slides/slide14.xml"/><Relationship Id="rId19" Type="http://schemas.openxmlformats.org/officeDocument/2006/relationships/slide" Target="slides/slide15.xml"/><Relationship Id="rId20" Type="http://schemas.openxmlformats.org/officeDocument/2006/relationships/slide" Target="slides/slide16.xml"/><Relationship Id="rId21" Type="http://schemas.openxmlformats.org/officeDocument/2006/relationships/slide" Target="slides/slide17.xml"/><Relationship Id="rId22" Type="http://schemas.openxmlformats.org/officeDocument/2006/relationships/slide" Target="slides/slide18.xml"/><Relationship Id="rId23" Type="http://schemas.openxmlformats.org/officeDocument/2006/relationships/slide" Target="slides/slide19.xml"/><Relationship Id="rId24" Type="http://schemas.openxmlformats.org/officeDocument/2006/relationships/slide" Target="slides/slide20.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 Id="rId30" Type="http://schemas.microsoft.com/office/2016/11/relationships/changesInfo" Target="changesInfos/changesInfo1.xml"/><Relationship Id="rId31" Type="http://schemas.microsoft.com/office/2015/10/relationships/revisionInfo" Target="revisionInfo.xml"/><Relationship Id="rId32" Type="http://schemas.openxmlformats.org/officeDocument/2006/relationships/slide" Target="slides/slide21.xml"/><Relationship Id="rId33" Type="http://schemas.openxmlformats.org/officeDocument/2006/relationships/slide" Target="slides/slide22.xml"/><Relationship Id="rId34" Type="http://schemas.openxmlformats.org/officeDocument/2006/relationships/slide" Target="slides/slide23.xml"/><Relationship Id="rId35" Type="http://schemas.openxmlformats.org/officeDocument/2006/relationships/slide" Target="slides/slide24.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n Appleton" userId="d73d39b4-ed5b-424d-b014-c08ae053158b" providerId="ADAL" clId="{D52C685E-C7A2-5390-B77A-A4AED642182D}"/>
    <pc:docChg chg="addSld modSld">
      <pc:chgData name="Ben Appleton" userId="d73d39b4-ed5b-424d-b014-c08ae053158b" providerId="ADAL" clId="{D52C685E-C7A2-5390-B77A-A4AED642182D}" dt="2026-06-22T13:28:42.653" v="0"/>
      <pc:docMkLst>
        <pc:docMk/>
      </pc:docMkLst>
      <pc:sldChg chg="add">
        <pc:chgData name="Ben Appleton" userId="d73d39b4-ed5b-424d-b014-c08ae053158b" providerId="ADAL" clId="{D52C685E-C7A2-5390-B77A-A4AED642182D}" dt="2026-06-22T13:28:42.653" v="0"/>
        <pc:sldMkLst>
          <pc:docMk/>
          <pc:sldMk cId="0" sldId="275"/>
        </pc:sldMkLst>
      </pc:sldChg>
    </pc:docChg>
  </pc:docChgLst>
</pc:chgInfo>
</file>

<file path=ppt/charts/_rels/chart1.xml.rels><?xml version='1.0' encoding='UTF-8' standalone='yes'?>
<Relationships xmlns="http://schemas.openxmlformats.org/package/2006/relationships"><Relationship Id="rId1" Type="http://schemas.openxmlformats.org/officeDocument/2006/relationships/package" Target="../embeddings/Microsoft_Excel_Worksheet.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Worksheet1.xlsx"/></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Personal revenue</c:v>
                </c:pt>
              </c:strCache>
            </c:strRef>
          </c:tx>
          <c:spPr>
            <a:solidFill>
              <a:srgbClr val="29BA74"/>
            </a:solidFill>
            <a:effectLst/>
          </c:spPr>
          <c:invertIfNegative val="0"/>
          <c:dLbls>
            <c:numFmt formatCode="#,##0" sourceLinked="0"/>
            <c:spPr>
              <a:noFill/>
              <a:ln>
                <a:noFill/>
              </a:ln>
              <a:effectLst/>
            </c:spPr>
            <c:txPr>
              <a:bodyPr/>
              <a:lstStyle/>
              <a:p>
                <a:pPr>
                  <a:defRPr sz="900" b="0" i="0" u="none" strike="noStrike">
                    <a:solidFill>
                      <a:srgbClr val="313233"/>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c:v>
                </c:pt>
                <c:pt idx="1">
                  <c:v>2023</c:v>
                </c:pt>
                <c:pt idx="2">
                  <c:v>2024</c:v>
                </c:pt>
                <c:pt idx="3">
                  <c:v>2025</c:v>
                </c:pt>
                <c:pt idx="4">
                  <c:v>2026 YTD</c:v>
                </c:pt>
              </c:strCache>
            </c:strRef>
          </c:cat>
          <c:val>
            <c:numRef>
              <c:f>Sheet1!$B$2:$B$6</c:f>
              <c:numCache>
                <c:formatCode>General</c:formatCode>
                <c:ptCount val="5"/>
                <c:pt idx="0">
                  <c:v>3.5</c:v>
                </c:pt>
                <c:pt idx="1">
                  <c:v>4</c:v>
                </c:pt>
                <c:pt idx="2">
                  <c:v>4.2</c:v>
                </c:pt>
                <c:pt idx="3">
                  <c:v>4</c:v>
                </c:pt>
                <c:pt idx="4">
                  <c:v>2.2000000000000002</c:v>
                </c:pt>
              </c:numCache>
            </c:numRef>
          </c:val>
          <c:extLst>
            <c:ext xmlns:c16="http://schemas.microsoft.com/office/drawing/2014/chart" uri="{C3380CC4-5D6E-409C-BE32-E72D297353CC}">
              <c16:uniqueId val="{00000000-2FA9-C844-91C2-542986CCE24B}"/>
            </c:ext>
          </c:extLst>
        </c:ser>
        <c:ser>
          <c:idx val="1"/>
          <c:order val="1"/>
          <c:tx>
            <c:strRef>
              <c:f>Sheet1!$C$1</c:f>
              <c:strCache>
                <c:ptCount val="1"/>
                <c:pt idx="0">
                  <c:v>Of which origination</c:v>
                </c:pt>
              </c:strCache>
            </c:strRef>
          </c:tx>
          <c:spPr>
            <a:solidFill>
              <a:srgbClr val="4A4D51"/>
            </a:solidFill>
            <a:effectLst/>
          </c:spPr>
          <c:invertIfNegative val="0"/>
          <c:dLbls>
            <c:numFmt formatCode="#,##0" sourceLinked="0"/>
            <c:spPr>
              <a:noFill/>
              <a:ln>
                <a:noFill/>
              </a:ln>
              <a:effectLst/>
            </c:spPr>
            <c:txPr>
              <a:bodyPr/>
              <a:lstStyle/>
              <a:p>
                <a:pPr>
                  <a:defRPr sz="900" b="0" i="0" u="none" strike="noStrike">
                    <a:solidFill>
                      <a:srgbClr val="313233"/>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2022</c:v>
                </c:pt>
                <c:pt idx="1">
                  <c:v>2023</c:v>
                </c:pt>
                <c:pt idx="2">
                  <c:v>2024</c:v>
                </c:pt>
                <c:pt idx="3">
                  <c:v>2025</c:v>
                </c:pt>
                <c:pt idx="4">
                  <c:v>2026 YTD</c:v>
                </c:pt>
              </c:strCache>
            </c:strRef>
          </c:cat>
          <c:val>
            <c:numRef>
              <c:f>Sheet1!$C$2:$C$6</c:f>
              <c:numCache>
                <c:formatCode>General</c:formatCode>
                <c:ptCount val="5"/>
                <c:pt idx="0">
                  <c:v>2</c:v>
                </c:pt>
                <c:pt idx="1">
                  <c:v>2.4</c:v>
                </c:pt>
                <c:pt idx="2">
                  <c:v>2.8</c:v>
                </c:pt>
                <c:pt idx="3">
                  <c:v>2.5</c:v>
                </c:pt>
                <c:pt idx="4">
                  <c:v>1.4</c:v>
                </c:pt>
              </c:numCache>
            </c:numRef>
          </c:val>
          <c:extLst>
            <c:ext xmlns:c16="http://schemas.microsoft.com/office/drawing/2014/chart" uri="{C3380CC4-5D6E-409C-BE32-E72D297353CC}">
              <c16:uniqueId val="{00000001-2FA9-C844-91C2-542986CCE24B}"/>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919191"/>
            </a:solidFill>
            <a:prstDash val="solid"/>
            <a:round/>
          </a:ln>
        </c:spPr>
        <c:txPr>
          <a:bodyPr/>
          <a:lstStyle/>
          <a:p>
            <a:pPr>
              <a:defRPr sz="1200" b="0" i="0" u="none" strike="noStrike">
                <a:solidFill>
                  <a:srgbClr val="6B7075"/>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EF0F2"/>
              </a:solidFill>
              <a:prstDash val="solid"/>
              <a:round/>
            </a:ln>
          </c:spPr>
        </c:majorGridlines>
        <c:title>
          <c:tx>
            <c:rich>
              <a:bodyPr/>
              <a:lstStyle/>
              <a:p>
                <a:pPr>
                  <a:defRPr b="0" i="0" u="none" strike="noStrike">
                    <a:solidFill>
                      <a:srgbClr val="6B7075"/>
                    </a:solidFill>
                    <a:latin typeface="Calibri"/>
                  </a:defRPr>
                </a:pPr>
                <a:r>
                  <a:rPr lang="en-GB" b="0" i="0" u="none" strike="noStrike">
                    <a:solidFill>
                      <a:srgbClr val="6B7075"/>
                    </a:solidFill>
                    <a:latin typeface="Calibri"/>
                  </a:rPr>
                  <a:t>€ millions</a:t>
                </a:r>
              </a:p>
            </c:rich>
          </c:tx>
          <c:overlay val="0"/>
        </c:title>
        <c:numFmt formatCode="General" sourceLinked="0"/>
        <c:majorTickMark val="out"/>
        <c:minorTickMark val="none"/>
        <c:tickLblPos val="nextTo"/>
        <c:spPr>
          <a:ln w="12700" cap="flat">
            <a:solidFill>
              <a:srgbClr val="919191"/>
            </a:solidFill>
            <a:prstDash val="solid"/>
            <a:round/>
          </a:ln>
        </c:spPr>
        <c:txPr>
          <a:bodyPr/>
          <a:lstStyle/>
          <a:p>
            <a:pPr>
              <a:defRPr sz="1200" b="0" i="0" u="none" strike="noStrike">
                <a:solidFill>
                  <a:srgbClr val="6B7075"/>
                </a:solidFill>
                <a:latin typeface="Calibri"/>
              </a:defRPr>
            </a:pPr>
            <a:endParaRPr lang="en-US"/>
          </a:p>
        </c:txPr>
        <c:crossAx val="2094734554"/>
        <c:crosses val="autoZero"/>
        <c:crossBetween val="between"/>
      </c:valAx>
      <c:spPr>
        <a:noFill/>
        <a:ln>
          <a:noFill/>
        </a:ln>
        <a:effectLst/>
      </c:spPr>
    </c:plotArea>
    <c:legend>
      <c:legendPos val="t"/>
      <c:overlay val="0"/>
      <c:txPr>
        <a:bodyPr/>
        <a:lstStyle/>
        <a:p>
          <a:pPr>
            <a:defRPr>
              <a:solidFill>
                <a:srgbClr val="6B7075"/>
              </a:solidFill>
              <a:latin typeface="Calibri"/>
              <a:cs typeface="Calibri"/>
            </a:defRPr>
          </a:pPr>
          <a:endParaRPr lang="en-US"/>
        </a:p>
      </c:txPr>
    </c:legend>
    <c:plotVisOnly val="1"/>
    <c:dispBlanksAs val="span"/>
    <c:showDLblsOverMax val="1"/>
  </c:chart>
  <c:spPr>
    <a:solidFill>
      <a:srgbClr val="FFFFFF"/>
    </a:solidFill>
    <a:ln>
      <a:noFill/>
    </a:ln>
    <a:effectLst/>
  </c:sp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GB"/>
  <c:roundedCorners val="1"/>
  <c:style val="2"/>
  <c:chart>
    <c:autoTitleDeleted val="1"/>
    <c:plotArea>
      <c:layout/>
      <c:barChart>
        <c:barDir val="col"/>
        <c:grouping val="clustered"/>
        <c:varyColors val="0"/>
        <c:ser>
          <c:idx val="0"/>
          <c:order val="0"/>
          <c:tx>
            <c:strRef>
              <c:f>Sheet1!$B$1</c:f>
              <c:strCache>
                <c:ptCount val="1"/>
                <c:pt idx="0">
                  <c:v>Revenue (€m)</c:v>
                </c:pt>
              </c:strCache>
            </c:strRef>
          </c:tx>
          <c:spPr>
            <a:solidFill>
              <a:srgbClr val="29BA74"/>
            </a:solidFill>
            <a:effectLst/>
          </c:spPr>
          <c:invertIfNegative val="0"/>
          <c:dLbls>
            <c:numFmt formatCode="\€0.0&quot;m&quot;" sourceLinked="0"/>
            <c:spPr>
              <a:noFill/>
              <a:ln>
                <a:noFill/>
              </a:ln>
              <a:effectLst/>
            </c:spPr>
            <c:txPr>
              <a:bodyPr/>
              <a:lstStyle/>
              <a:p>
                <a:pPr>
                  <a:defRPr sz="1200" b="0" i="0" u="none" strike="noStrike">
                    <a:solidFill>
                      <a:srgbClr val="313233"/>
                    </a:solidFill>
                    <a:latin typeface="Calibri"/>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Year 1</c:v>
                </c:pt>
                <c:pt idx="1">
                  <c:v>Year 2</c:v>
                </c:pt>
                <c:pt idx="2">
                  <c:v>Year 3</c:v>
                </c:pt>
              </c:strCache>
            </c:strRef>
          </c:cat>
          <c:val>
            <c:numRef>
              <c:f>Sheet1!$B$2:$B$4</c:f>
              <c:numCache>
                <c:formatCode>General</c:formatCode>
                <c:ptCount val="3"/>
                <c:pt idx="0">
                  <c:v>2</c:v>
                </c:pt>
                <c:pt idx="1">
                  <c:v>5</c:v>
                </c:pt>
                <c:pt idx="2">
                  <c:v>10</c:v>
                </c:pt>
              </c:numCache>
            </c:numRef>
          </c:val>
          <c:extLst>
            <c:ext xmlns:c16="http://schemas.microsoft.com/office/drawing/2014/chart" uri="{C3380CC4-5D6E-409C-BE32-E72D297353CC}">
              <c16:uniqueId val="{00000000-5805-0A41-9DDB-0E0108CBF1AF}"/>
            </c:ext>
          </c:extLst>
        </c:ser>
        <c:dLbls>
          <c:showLegendKey val="0"/>
          <c:showVal val="1"/>
          <c:showCatName val="0"/>
          <c:showSerName val="0"/>
          <c:showPercent val="0"/>
          <c:showBubbleSize val="0"/>
        </c:dLbls>
        <c:gapWidth val="150"/>
        <c:axId val="2094734554"/>
        <c:axId val="2094734552"/>
      </c:barChart>
      <c:catAx>
        <c:axId val="2094734554"/>
        <c:scaling>
          <c:orientation val="minMax"/>
        </c:scaling>
        <c:delete val="0"/>
        <c:axPos val="b"/>
        <c:numFmt formatCode="General" sourceLinked="1"/>
        <c:majorTickMark val="out"/>
        <c:minorTickMark val="none"/>
        <c:tickLblPos val="low"/>
        <c:spPr>
          <a:ln w="12700" cap="flat">
            <a:solidFill>
              <a:srgbClr val="919191"/>
            </a:solidFill>
            <a:prstDash val="solid"/>
            <a:round/>
          </a:ln>
        </c:spPr>
        <c:txPr>
          <a:bodyPr/>
          <a:lstStyle/>
          <a:p>
            <a:pPr>
              <a:defRPr sz="1200" b="0" i="0" u="none" strike="noStrike">
                <a:solidFill>
                  <a:srgbClr val="6B7075"/>
                </a:solidFill>
                <a:latin typeface="Calibri"/>
              </a:defRPr>
            </a:pPr>
            <a:endParaRPr lang="en-US"/>
          </a:p>
        </c:txPr>
        <c:crossAx val="2094734552"/>
        <c:crosses val="autoZero"/>
        <c:auto val="1"/>
        <c:lblAlgn val="ctr"/>
        <c:lblOffset val="100"/>
        <c:noMultiLvlLbl val="1"/>
      </c:catAx>
      <c:valAx>
        <c:axId val="2094734552"/>
        <c:scaling>
          <c:orientation val="minMax"/>
        </c:scaling>
        <c:delete val="0"/>
        <c:axPos val="l"/>
        <c:majorGridlines>
          <c:spPr>
            <a:ln w="6350" cap="flat">
              <a:solidFill>
                <a:srgbClr val="EEF0F2"/>
              </a:solidFill>
              <a:prstDash val="solid"/>
              <a:round/>
            </a:ln>
          </c:spPr>
        </c:majorGridlines>
        <c:title>
          <c:tx>
            <c:rich>
              <a:bodyPr/>
              <a:lstStyle/>
              <a:p>
                <a:pPr>
                  <a:defRPr b="0" i="0" u="none" strike="noStrike">
                    <a:solidFill>
                      <a:srgbClr val="6B7075"/>
                    </a:solidFill>
                    <a:latin typeface="Calibri"/>
                  </a:defRPr>
                </a:pPr>
                <a:r>
                  <a:rPr lang="en-GB" b="0" i="0" u="none" strike="noStrike">
                    <a:solidFill>
                      <a:srgbClr val="6B7075"/>
                    </a:solidFill>
                    <a:latin typeface="Calibri"/>
                  </a:rPr>
                  <a:t>Cumulative €m</a:t>
                </a:r>
              </a:p>
            </c:rich>
          </c:tx>
          <c:overlay val="0"/>
        </c:title>
        <c:numFmt formatCode="General" sourceLinked="0"/>
        <c:majorTickMark val="out"/>
        <c:minorTickMark val="none"/>
        <c:tickLblPos val="nextTo"/>
        <c:spPr>
          <a:ln w="12700" cap="flat">
            <a:solidFill>
              <a:srgbClr val="919191"/>
            </a:solidFill>
            <a:prstDash val="solid"/>
            <a:round/>
          </a:ln>
        </c:spPr>
        <c:txPr>
          <a:bodyPr/>
          <a:lstStyle/>
          <a:p>
            <a:pPr>
              <a:defRPr sz="1200" b="0" i="0" u="none" strike="noStrike">
                <a:solidFill>
                  <a:srgbClr val="6B7075"/>
                </a:solidFill>
                <a:latin typeface="Calibri"/>
              </a:defRPr>
            </a:pPr>
            <a:endParaRPr lang="en-US"/>
          </a:p>
        </c:txPr>
        <c:crossAx val="2094734554"/>
        <c:crosses val="autoZero"/>
        <c:crossBetween val="between"/>
      </c:valAx>
      <c:spPr>
        <a:noFill/>
        <a:ln>
          <a:noFill/>
        </a:ln>
        <a:effectLst/>
      </c:spPr>
    </c:plotArea>
    <c:plotVisOnly val="1"/>
    <c:dispBlanksAs val="span"/>
    <c:showDLblsOverMax val="1"/>
  </c:chart>
  <c:spPr>
    <a:solidFill>
      <a:srgbClr val="FFFFFF"/>
    </a:solidFill>
    <a:ln>
      <a:noFill/>
    </a:ln>
    <a:effectLst/>
  </c:sp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9670521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USE THIS TEMPLATE
This is a menu, not a fixed deck. Most sections offer 2-3 alternative layouts (marked "Option A/B/C"). Keep the ONE that best fits the evidence you actually have, and delete the rest. Replace every [bracketed] placeholder. Coaching for each slide lives in these speaker notes.
THE ONE QUESTION: Why should this firm hire you now? Every slide should answer it.
THE NARRATIVE SPINE (reinforce in every conversation):
- This is the market
- This is the problem my clients face
- This is how I solve it
- This is why clients trust me (over your competitors)
- This is the revenue I can bring
- This is how I will scale on your platform
Do it clearly, do it consistently, do not oversell. Confidence comes from clarity and evidence, not volume. At this level firms hire certainty, not potential — your job is to make the decision easy.</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This slide orients the reader. Many strong candidate decks (EFESO, ADL) open by naming the firm's own partner model and structuring the case against it — it signals you understand how the firm thinks.</a:t>
            </a:r>
          </a:p>
          <a:p/>
          <a:p>
            <a:r>
              <a:t>Pick ONE layout per section from the options that follow and delete the rest before sending. Don't ship the full menu to the interviewer.</a:t>
            </a:r>
          </a:p>
          <a:p/>
          <a:p>
            <a:r>
              <a:t>The six lines on the left are the spine Strat-Bridge asks candidates to repeat in every conversation — market in two lines, the client problem in buyer language, your approach in one line, the differentiator with evidence, revenue by year with origination separated, and what their platform lets you scale. Say it consistently and do not oversell: firms buy certainty. Four sections, in order — everything else is an appendix.</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A — STAT CALLOUTS. Best when you have hard, memorable numbers (years, practices built, €m origination, industries). Four numbers maximum; pick the four that land hardest.
Value-proposition content to convey (from the framework):
- 20+ years' experience in [industries]; deep expertise in [function]
- Strong origination history — €X–Y pipeline from own network
- Reputation for a specific differentiator (turnaround, GenAI adoption, building practices)
- Access to CxO networks across key clients
Tip: the headline positioning line should be sayable in one breath.</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B — CAREER TIMELINE. Choose this over the stat grid when your progression tells the story (e.g. operator-to-advisor hybrid, multiple geographies, steady seniority climb). Alternating labels keep it readable. Keep each node to a firm + role.
Don't use both Option A and B — pick the one that flatters your evidence and cut the other.</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A — SECTOR GRID. Best for showing breadth across industries and that your contacts map to the firm's target sectors. Name the person AND the role, not just the logo. 10–15 relationships total is plenty.
Synergy line: explicitly connect your sectors to the firm's offering/priority accounts.</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B — NAMED-CONTACT ORG MAP (ADL-style). The strongest network slide IF the relationships are genuine and current. Columns = funds/corporates; cells = named people + titles. Interviewers will probe these, so don't pad.
Flag honestly which are active vs. reactivation — candidates who do this read as credible, not boastful.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C — TIERED ACCESS (EFESO go-to-market logic). Reframes the network as a revenue sequence: expand existing → activate warm network → originate new. Choose this when your story is about HOW you'll convert relationships, not just who you know. Pairs well with the Business Plan slide.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A — SITUATION/APPROACH/IMPACT TABLE. The workhorse track-record format. Keep each cell to a phrase. The Impact column must be quantified (€, %, time). 3–5 cases — more dilutes. Choose the cases that match the firm's target sectors.</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B — IMPACT CARDS. Same content as Option A but the big number leads. Use when your results are single-number stunning and you want them remembered. Use A (table) when nuance/comparability across cases matters more. Don't ship both.</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A — REVENUE TABLE. Choose when you want the accounts visible next to the numbers (proves the revenue is real and repeatable, ADL-style). Separating origination from total revenue is what partners care about most — origination is the harder, more valuable number.</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B — REVENUE CHART. Choose over the table when your trajectory tells a story (steady growth, fast ramp) and you don't need account names on this slide. The chart is a native PowerPoint object — double-click to edit the values. Sample numbers are illustrative; swap in your own.</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SALES ORIGINATION STORIES. These prove the revenue numbers are repeatable and self-generated, not inherited. Each story: a verb, an amount in €, and the mechanism. Origination is the single most scrutinised partner capability — make these concrete and verifiable.</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BUSINESS PLAN — GO-TO-MARKET. The sequencing matters: partners want to see you start with the cheapest, fastest revenue (existing/warm) before betting on cold origination. The revenue ribbon must reconcile with your pipeline slide. Keep growth numbers defensible — you'll be held to them.</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A — YEAR-1 MILESTONES. Choose when you want to show HOW the first year unfolds (de-risks the hire). Three checkpoints keep it credible. Tie the revenue ribbon to the same numbers used on the Business Plan and Pipeline-chart slides.</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OPTION B — PIPELINE RAMP. Choose when the growth trajectory is the headline and you'd rather show momentum than month-by-month tasks. Always attach confidence levels (high/medium/low) — an unweighted pipeline reads as wishful. Numbers must reconcile with the milestones slide if you keep both (you should keep only one).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TEAM COMPOSITION. Only include if it's a team move. Don't name junior people at this stage — "shortlist available" is enough. The interviewer wants to see (a) you bring leverage and (b) a credible ramp-up that doesn't all land on day one. If it's a solo move, delete this slide.</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STRATEGIC FIT. This is where you answer "why now, why us." The left column is the value you create; the right maps your specific strengths to the firm's specific gaps (you'll need to research the firm to fill this honestly). Generic fit statements are weak — name the competitor and the sector.</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EXPECTED CHALLENGES (the EFESO slide — often the most impressive in the deck). Naming your own weak points and answering them disarms the interviewer and signals maturity. Tailor the four questions to YOUR situation (short tenure, sector gap, digital depth, timing). Answer with specifics, not reassurance.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DE-RISKING THE HIRE (the ADL "Major risks &amp; mitigating factors" slide). This complements the "Expected challenges" slide: that one answers doubts about YOU; this one answers doubts about the BET — what could go wrong commercially and how each risk is contained.
David's steer: frame it as risk management — name the risk plainly, then show the mitigation already in place. Tailor the five rows to your situation. Pairing the two slides signals real maturity: you've thought about the firm's exposure, not just your own pitch.
ADL's original risks for reference: brand recognition, market volatility, integration risk, resource availability — each with a one-line mitigating factor.</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CLOSING CHECKLIST. Five ticks that recap the spine — each should map to a slide you've shown. End on commitment and fit, not just credentials. Leave your contact details. Keep it to five lines; a long summary undercuts the confidence you've built.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ASK. One of the four things firms want from the final-round pitch — who you are, what you would pursue, what you need from them, what could go wrong — and the one most candidates leave out. Sponsorship, a named partner to sell alongside, a delivery bench, international access. Asking for nothing reads as not having thought it through. It also turns the session into a negotiation rather than an assessment, because it gives the panel something to agree to.</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cSld>
  <p:clrMapOvr>
    <a:masterClrMapping/>
  </p:clrMapOvr>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CAREER NARRATIVE. "Unable to explain moves or short stays" is one of the most common partner-level screen-outs, and it is entirely preventable. One sentence per move: what you went to do, what you did, what changed. Name the reason even when it is unflattering — a parked practice or a departed sponsor reads as honest, where vagueness reads as something hidden. Avoid "a better fit". Close on why now and why this firm, tied to their gap rather than your preferences.</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cSld>
  <p:clrMapOvr>
    <a:masterClrMapping/>
  </p:clrMapOvr>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THE ONE-PAGE RAMP. The named output of this stage alongside the four sections, and the format partners expect at final round: quarter, first opportunity, likely buyer, rough size. Deliberately no total — the per-quarter detail is what makes it credible, and a headline figure invites an argument about the number rather than a conversation about the accounts. The near-term quarters are the credibility test, so weight Q1 and Q2 to relationships that are warm today. Note the market usually asks for revenue at nine, eighteen and twenty-four months or a Q1-Q4 ramp; the 12/24/36-month figures elsewhere in this deck are the longer view. Use whichever the firm asked for, and keep the two consistent.</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cSld>
  <p:clrMapOvr>
    <a:masterClrMapping/>
  </p:clrMapOvr>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FOCUS MIX. Strat-Bridge asks every partner candidate for this breakdown, and firms screen on it: "no clear sector niche" and "no clear identity or focus area" are named rejection reasons. Percentages beat adjectives — "Automotive 60%" lands where "broad industrials experience" does not. Split across sector, function and geography, and be ready to evidence each one by client, project or practice.</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1.png"/><Relationship Id="rId4" Type="http://schemas.openxmlformats.org/officeDocument/2006/relationships/image" Target="../media/image2.png"/><Relationship Id="rId5" Type="http://schemas.openxmlformats.org/officeDocument/2006/relationships/hyperlink" Target="https://www.strat-bridge.com/interview-preparation/"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1.png"/><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1.png"/><Relationship Id="rId4"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1.png"/><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 Id="rId3" Type="http://schemas.openxmlformats.org/officeDocument/2006/relationships/image" Target="../media/image1.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1.png"/><Relationship Id="rId4"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 Id="rId3" Type="http://schemas.openxmlformats.org/officeDocument/2006/relationships/image" Target="../media/image1.png"/><Relationship Id="rId4"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 Id="rId3" Type="http://schemas.openxmlformats.org/officeDocument/2006/relationships/image" Target="../media/image1.png"/><Relationship Id="rId4" Type="http://schemas.openxmlformats.org/officeDocument/2006/relationships/image" Target="../media/image2.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 Id="rId3" Type="http://schemas.openxmlformats.org/officeDocument/2006/relationships/chart" Target="../charts/chart1.xml"/><Relationship Id="rId4" Type="http://schemas.openxmlformats.org/officeDocument/2006/relationships/image" Target="../media/image1.png"/><Relationship Id="rId5" Type="http://schemas.openxmlformats.org/officeDocument/2006/relationships/image" Target="../media/image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 Id="rId3" Type="http://schemas.openxmlformats.org/officeDocument/2006/relationships/image" Target="../media/image1.png"/><Relationship Id="rId4" Type="http://schemas.openxmlformats.org/officeDocument/2006/relationships/image" Target="../media/image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 Id="rId3" Type="http://schemas.openxmlformats.org/officeDocument/2006/relationships/image" Target="../media/image1.png"/><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 Id="rId3" Type="http://schemas.openxmlformats.org/officeDocument/2006/relationships/image" Target="../media/image1.png"/><Relationship Id="rId4" Type="http://schemas.openxmlformats.org/officeDocument/2006/relationships/image" Target="../media/image2.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 Id="rId3" Type="http://schemas.openxmlformats.org/officeDocument/2006/relationships/chart" Target="../charts/chart2.xml"/><Relationship Id="rId4" Type="http://schemas.openxmlformats.org/officeDocument/2006/relationships/image" Target="../media/image1.png"/><Relationship Id="rId5"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 Id="rId3" Type="http://schemas.openxmlformats.org/officeDocument/2006/relationships/image" Target="../media/image1.png"/><Relationship Id="rId4" Type="http://schemas.openxmlformats.org/officeDocument/2006/relationships/image" Target="../media/image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 Id="rId3" Type="http://schemas.openxmlformats.org/officeDocument/2006/relationships/image" Target="../media/image1.png"/><Relationship Id="rId4" Type="http://schemas.openxmlformats.org/officeDocument/2006/relationships/image" Target="../media/image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 Id="rId3" Type="http://schemas.openxmlformats.org/officeDocument/2006/relationships/image" Target="../media/image1.png"/><Relationship Id="rId4" Type="http://schemas.openxmlformats.org/officeDocument/2006/relationships/image" Target="../media/image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 Id="rId3" Type="http://schemas.openxmlformats.org/officeDocument/2006/relationships/image" Target="../media/image1.png"/><Relationship Id="rId4" Type="http://schemas.openxmlformats.org/officeDocument/2006/relationships/image" Target="../media/image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 Id="rId3" Type="http://schemas.openxmlformats.org/officeDocument/2006/relationships/image" Target="../media/image1.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2.png"/><Relationship Id="rId3" Type="http://schemas.openxmlformats.org/officeDocument/2006/relationships/image" Target="../media/image1.png"/><Relationship Id="rId4" Type="http://schemas.openxmlformats.org/officeDocument/2006/relationships/notesSlide" Target="../notesSlides/notesSlide24.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gradFill rotWithShape="1">
          <a:gsLst>
            <a:gs pos="0">
              <a:srgbClr val="F7F8FA"/>
            </a:gs>
            <a:gs pos="100000">
              <a:srgbClr val="E4E6EA"/>
            </a:gs>
          </a:gsLst>
          <a:lin scaled="0" ang="18900000"/>
        </a:gra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29BA74"/>
          </a:solidFill>
          <a:ln/>
        </p:spPr>
        <p:txBody>
          <a:bodyPr/>
          <a:lstStyle/>
          <a:p>
            <a:endParaRPr lang="en-US"/>
          </a:p>
        </p:txBody>
      </p:sp>
      <p:sp>
        <p:nvSpPr>
          <p:cNvPr id="3" name="Text 1"/>
          <p:cNvSpPr/>
          <p:nvPr/>
        </p:nvSpPr>
        <p:spPr>
          <a:xfrm>
            <a:off x="914400" y="1325880"/>
            <a:ext cx="9144000" cy="365760"/>
          </a:xfrm>
          <a:prstGeom prst="rect">
            <a:avLst/>
          </a:prstGeom>
          <a:noFill/>
          <a:ln/>
        </p:spPr>
        <p:txBody>
          <a:bodyPr wrap="square" lIns="0" tIns="0" rIns="0" bIns="0" rtlCol="0" anchor="ctr"/>
          <a:lstStyle/>
          <a:p>
            <a:pPr marL="0" indent="0">
              <a:buNone/>
            </a:pPr>
            <a:r>
              <a:rPr lang="en-US" sz="1300" b="1" kern="0" spc="300" dirty="0">
                <a:solidFill>
                  <a:srgbClr val="29BA74"/>
                </a:solidFill>
                <a:latin typeface="Calibri" pitchFamily="34" charset="0"/>
                <a:ea typeface="Calibri" pitchFamily="34" charset="-122"/>
                <a:cs typeface="Calibri" pitchFamily="34" charset="-120"/>
              </a:rPr>
              <a:t>PARTNER CANDIDATE PITCH  ·  INTERVIEW STAGE 3</a:t>
            </a:r>
            <a:endParaRPr lang="en-US" sz="1300" dirty="0"/>
          </a:p>
        </p:txBody>
      </p:sp>
      <p:sp>
        <p:nvSpPr>
          <p:cNvPr id="4" name="Text 2"/>
          <p:cNvSpPr/>
          <p:nvPr/>
        </p:nvSpPr>
        <p:spPr>
          <a:xfrm>
            <a:off x="868680" y="1691640"/>
            <a:ext cx="10058400" cy="1005840"/>
          </a:xfrm>
          <a:prstGeom prst="rect">
            <a:avLst/>
          </a:prstGeom>
          <a:noFill/>
          <a:ln/>
        </p:spPr>
        <p:txBody>
          <a:bodyPr wrap="square" lIns="0" tIns="0" rIns="0" bIns="0" rtlCol="0" anchor="ctr"/>
          <a:lstStyle/>
          <a:p>
            <a:pPr marL="0" indent="0">
              <a:buNone/>
            </a:pPr>
            <a:r>
              <a:rPr lang="en-US" sz="5200" b="1" dirty="0">
                <a:solidFill>
                  <a:srgbClr val="313233"/>
                </a:solidFill>
                <a:latin typeface="Georgia" pitchFamily="34" charset="0"/>
                <a:ea typeface="Georgia" pitchFamily="34" charset="-122"/>
                <a:cs typeface="Georgia" pitchFamily="34" charset="-120"/>
              </a:rPr>
              <a:t>Partner Business Case</a:t>
            </a:r>
            <a:endParaRPr lang="en-US" sz="5200" dirty="0"/>
          </a:p>
        </p:txBody>
      </p:sp>
      <p:sp>
        <p:nvSpPr>
          <p:cNvPr id="5" name="Shape 3"/>
          <p:cNvSpPr/>
          <p:nvPr/>
        </p:nvSpPr>
        <p:spPr>
          <a:xfrm>
            <a:off x="914400" y="2788920"/>
            <a:ext cx="640080" cy="82296"/>
          </a:xfrm>
          <a:prstGeom prst="rect">
            <a:avLst/>
          </a:prstGeom>
          <a:solidFill>
            <a:srgbClr val="29BA74"/>
          </a:solidFill>
          <a:ln/>
        </p:spPr>
        <p:txBody>
          <a:bodyPr/>
          <a:lstStyle/>
          <a:p>
            <a:endParaRPr lang="en-US"/>
          </a:p>
        </p:txBody>
      </p:sp>
      <p:sp>
        <p:nvSpPr>
          <p:cNvPr id="6" name="Text 4"/>
          <p:cNvSpPr/>
          <p:nvPr/>
        </p:nvSpPr>
        <p:spPr>
          <a:xfrm>
            <a:off x="914400" y="3154680"/>
            <a:ext cx="10058400" cy="1371600"/>
          </a:xfrm>
          <a:prstGeom prst="rect">
            <a:avLst/>
          </a:prstGeom>
          <a:noFill/>
          <a:ln/>
        </p:spPr>
        <p:txBody>
          <a:bodyPr wrap="square" lIns="0" tIns="0" rIns="0" bIns="0" rtlCol="0" anchor="ctr"/>
          <a:lstStyle/>
          <a:p>
            <a:pPr marL="0" indent="0">
              <a:lnSpc>
                <a:spcPct val="115000"/>
              </a:lnSpc>
              <a:buNone/>
            </a:pPr>
            <a:r>
              <a:rPr lang="en-US" sz="2000" b="1" dirty="0">
                <a:solidFill>
                  <a:srgbClr val="313233"/>
                </a:solidFill>
                <a:latin typeface="Calibri" pitchFamily="34" charset="0"/>
                <a:ea typeface="Calibri" pitchFamily="34" charset="-122"/>
                <a:cs typeface="Calibri" pitchFamily="34" charset="-120"/>
              </a:rPr>
              <a:t>[Candidate Name]</a:t>
            </a:r>
            <a:endParaRPr lang="en-US" sz="2000" dirty="0"/>
          </a:p>
          <a:p>
            <a:pPr marL="0" indent="0">
              <a:lnSpc>
                <a:spcPct val="115000"/>
              </a:lnSpc>
              <a:buNone/>
            </a:pPr>
            <a:r>
              <a:rPr lang="en-US" sz="1500" dirty="0">
                <a:solidFill>
                  <a:srgbClr val="6B7075"/>
                </a:solidFill>
                <a:latin typeface="Calibri" pitchFamily="34" charset="0"/>
                <a:ea typeface="Calibri" pitchFamily="34" charset="-122"/>
                <a:cs typeface="Calibri" pitchFamily="34" charset="-120"/>
              </a:rPr>
              <a:t>[Target role — e.g. Partner, UK &amp; Ireland]</a:t>
            </a:r>
            <a:endParaRPr lang="en-US" sz="2000" dirty="0"/>
          </a:p>
          <a:p>
            <a:pPr marL="0" indent="0">
              <a:lnSpc>
                <a:spcPct val="115000"/>
              </a:lnSpc>
              <a:buNone/>
            </a:pPr>
            <a:r>
              <a:rPr lang="en-US" sz="1300" dirty="0">
                <a:solidFill>
                  <a:srgbClr val="6B7075"/>
                </a:solidFill>
                <a:latin typeface="Calibri" pitchFamily="34" charset="0"/>
                <a:ea typeface="Calibri" pitchFamily="34" charset="-122"/>
                <a:cs typeface="Calibri" pitchFamily="34" charset="-120"/>
              </a:rPr>
              <a:t>Presented to [Hiring Partner], [Firm]   ·   [Month Year]</a:t>
            </a:r>
            <a:endParaRPr lang="en-US" sz="2000" dirty="0"/>
          </a:p>
        </p:txBody>
      </p:sp>
      <p:sp>
        <p:nvSpPr>
          <p:cNvPr id="7" name="Shape 5"/>
          <p:cNvSpPr/>
          <p:nvPr/>
        </p:nvSpPr>
        <p:spPr>
          <a:xfrm>
            <a:off x="914400" y="5074920"/>
            <a:ext cx="5943600" cy="0"/>
          </a:xfrm>
          <a:prstGeom prst="line">
            <a:avLst/>
          </a:prstGeom>
          <a:noFill/>
          <a:ln w="12700">
            <a:solidFill>
              <a:srgbClr val="6B7075"/>
            </a:solidFill>
            <a:prstDash val="solid"/>
          </a:ln>
        </p:spPr>
        <p:txBody>
          <a:bodyPr/>
          <a:lstStyle/>
          <a:p>
            <a:endParaRPr lang="en-US"/>
          </a:p>
        </p:txBody>
      </p:sp>
      <p:sp>
        <p:nvSpPr>
          <p:cNvPr id="8" name="Text 6"/>
          <p:cNvSpPr/>
          <p:nvPr/>
        </p:nvSpPr>
        <p:spPr>
          <a:xfrm>
            <a:off x="914400" y="5212080"/>
            <a:ext cx="10058400" cy="457200"/>
          </a:xfrm>
          <a:prstGeom prst="rect">
            <a:avLst/>
          </a:prstGeom>
          <a:noFill/>
          <a:ln/>
        </p:spPr>
        <p:txBody>
          <a:bodyPr wrap="square" lIns="0" tIns="0" rIns="0" bIns="0" rtlCol="0" anchor="ctr"/>
          <a:lstStyle/>
          <a:p>
            <a:pPr marL="0" indent="0">
              <a:buNone/>
            </a:pPr>
            <a:r>
              <a:rPr lang="en-US" sz="1250" i="1" dirty="0">
                <a:solidFill>
                  <a:srgbClr val="919191"/>
                </a:solidFill>
                <a:latin typeface="Calibri" pitchFamily="34" charset="0"/>
                <a:ea typeface="Calibri" pitchFamily="34" charset="-122"/>
                <a:cs typeface="Calibri" pitchFamily="34" charset="-120"/>
              </a:rPr>
              <a:t>Structured against [Firm]'s partner model:  value proposition  ·  client base  ·  business plan  ·  practice development.</a:t>
            </a:r>
            <a:endParaRPr lang="en-US" sz="1250" dirty="0"/>
          </a:p>
        </p:txBody>
      </p:sp>
      <p:pic>
        <p:nvPicPr>
          <p:cNvPr id="9" name="Picture 8" descr="logo.png"/>
          <p:cNvPicPr>
            <a:picLocks noChangeAspect="1"/>
          </p:cNvPicPr>
          <p:nvPr/>
        </p:nvPicPr>
        <p:blipFill>
          <a:blip r:embed="rId3"/>
          <a:stretch>
            <a:fillRect/>
          </a:stretch>
        </p:blipFill>
        <p:spPr>
          <a:xfrm>
            <a:off x="914400" y="530352"/>
            <a:ext cx="1260566" cy="27432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pic>
        <p:nvPicPr>
          <p:cNvPr id="45" name="Picture 44" descr="wm_faint.png"/>
          <p:cNvPicPr>
            <a:picLocks noChangeAspect="1"/>
          </p:cNvPicPr>
          <p:nvPr/>
        </p:nvPicPr>
        <p:blipFill>
          <a:blip r:embed="rId4"/>
          <a:stretch>
            <a:fillRect/>
          </a:stretch>
        </p:blipFill>
        <p:spPr>
          <a:xfrm>
            <a:off x="10866120" y="5623560"/>
            <a:ext cx="2016919" cy="1600200"/>
          </a:xfrm>
          <a:prstGeom prst="rect">
            <a:avLst/>
          </a:prstGeom>
        </p:spPr>
      </p:pic>
      <p:sp>
        <p:nvSpPr>
          <p:cNvPr id="43" name="Rectangle 42"/>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1" name="Rectangle 40"/>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READ ME FIRST</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How this case is built</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A repeatable narrative, told four ways. Keep the layout that fits your evidence.</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8" name="Text 6"/>
          <p:cNvSpPr/>
          <p:nvPr/>
        </p:nvSpPr>
        <p:spPr>
          <a:xfrm>
            <a:off x="548640" y="1828800"/>
            <a:ext cx="5486400" cy="365760"/>
          </a:xfrm>
          <a:prstGeom prst="rect">
            <a:avLst/>
          </a:prstGeom>
          <a:noFill/>
          <a:ln/>
        </p:spPr>
        <p:txBody>
          <a:bodyPr wrap="square" lIns="0" tIns="0" rIns="0" bIns="0" rtlCol="0" anchor="ctr"/>
          <a:lstStyle/>
          <a:p>
            <a:pPr marL="0" indent="0">
              <a:buNone/>
            </a:pPr>
            <a:r>
              <a:rPr lang="en-US" sz="1600" b="1" dirty="0">
                <a:solidFill>
                  <a:srgbClr val="313233"/>
                </a:solidFill>
                <a:latin typeface="Georgia" pitchFamily="34" charset="0"/>
                <a:ea typeface="Georgia" pitchFamily="34" charset="-122"/>
                <a:cs typeface="Georgia" pitchFamily="34" charset="-120"/>
              </a:rPr>
              <a:t>The spine of your case</a:t>
            </a:r>
            <a:endParaRPr lang="en-US" sz="1600" dirty="0"/>
          </a:p>
        </p:txBody>
      </p:sp>
      <p:sp>
        <p:nvSpPr>
          <p:cNvPr id="9" name="Shape 7"/>
          <p:cNvSpPr/>
          <p:nvPr/>
        </p:nvSpPr>
        <p:spPr>
          <a:xfrm>
            <a:off x="548640" y="2331720"/>
            <a:ext cx="384048" cy="384048"/>
          </a:xfrm>
          <a:prstGeom prst="ellipse">
            <a:avLst/>
          </a:prstGeom>
          <a:solidFill>
            <a:srgbClr val="29BA74"/>
          </a:solidFill>
          <a:ln/>
        </p:spPr>
        <p:txBody>
          <a:bodyPr/>
          <a:lstStyle/>
          <a:p>
            <a:endParaRPr lang="en-US"/>
          </a:p>
        </p:txBody>
      </p:sp>
      <p:sp>
        <p:nvSpPr>
          <p:cNvPr id="10" name="Text 8"/>
          <p:cNvSpPr/>
          <p:nvPr/>
        </p:nvSpPr>
        <p:spPr>
          <a:xfrm>
            <a:off x="548640" y="233172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1</a:t>
            </a:r>
            <a:endParaRPr lang="en-US" sz="1300" dirty="0"/>
          </a:p>
        </p:txBody>
      </p:sp>
      <p:sp>
        <p:nvSpPr>
          <p:cNvPr id="11" name="Text 9"/>
          <p:cNvSpPr/>
          <p:nvPr/>
        </p:nvSpPr>
        <p:spPr>
          <a:xfrm>
            <a:off x="1097280" y="2295144"/>
            <a:ext cx="5029200" cy="457200"/>
          </a:xfrm>
          <a:prstGeom prst="rect">
            <a:avLst/>
          </a:prstGeom>
          <a:noFill/>
          <a:ln/>
        </p:spPr>
        <p:txBody>
          <a:bodyPr wrap="square" lIns="0" tIns="0" rIns="0" bIns="0" rtlCol="0" anchor="ctr"/>
          <a:lstStyle/>
          <a:p>
            <a:pPr marL="0" indent="0">
              <a:buNone/>
            </a:pPr>
            <a:r>
              <a:rPr lang="en-US" sz="1400" dirty="0">
                <a:solidFill>
                  <a:srgbClr val="313233"/>
                </a:solidFill>
                <a:latin typeface="Calibri" pitchFamily="34" charset="0"/>
                <a:ea typeface="Calibri" pitchFamily="34" charset="-122"/>
                <a:cs typeface="Calibri" pitchFamily="34" charset="-120"/>
              </a:rPr>
              <a:t>This is the market</a:t>
            </a:r>
            <a:endParaRPr lang="en-US" sz="1400" dirty="0"/>
          </a:p>
        </p:txBody>
      </p:sp>
      <p:sp>
        <p:nvSpPr>
          <p:cNvPr id="12" name="Shape 10"/>
          <p:cNvSpPr/>
          <p:nvPr/>
        </p:nvSpPr>
        <p:spPr>
          <a:xfrm>
            <a:off x="740664" y="2715768"/>
            <a:ext cx="0" cy="246888"/>
          </a:xfrm>
          <a:prstGeom prst="line">
            <a:avLst/>
          </a:prstGeom>
          <a:noFill/>
          <a:ln w="19050">
            <a:solidFill>
              <a:srgbClr val="D5D8DC"/>
            </a:solidFill>
            <a:prstDash val="solid"/>
          </a:ln>
        </p:spPr>
        <p:txBody>
          <a:bodyPr/>
          <a:lstStyle/>
          <a:p>
            <a:endParaRPr lang="en-US"/>
          </a:p>
        </p:txBody>
      </p:sp>
      <p:sp>
        <p:nvSpPr>
          <p:cNvPr id="13" name="Shape 11"/>
          <p:cNvSpPr/>
          <p:nvPr/>
        </p:nvSpPr>
        <p:spPr>
          <a:xfrm>
            <a:off x="548640" y="2962656"/>
            <a:ext cx="384048" cy="384048"/>
          </a:xfrm>
          <a:prstGeom prst="ellipse">
            <a:avLst/>
          </a:prstGeom>
          <a:solidFill>
            <a:srgbClr val="29BA74"/>
          </a:solidFill>
          <a:ln/>
        </p:spPr>
        <p:txBody>
          <a:bodyPr/>
          <a:lstStyle/>
          <a:p>
            <a:endParaRPr lang="en-US"/>
          </a:p>
        </p:txBody>
      </p:sp>
      <p:sp>
        <p:nvSpPr>
          <p:cNvPr id="14" name="Text 12"/>
          <p:cNvSpPr/>
          <p:nvPr/>
        </p:nvSpPr>
        <p:spPr>
          <a:xfrm>
            <a:off x="548640" y="2962656"/>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2</a:t>
            </a:r>
            <a:endParaRPr lang="en-US" sz="1300" dirty="0"/>
          </a:p>
        </p:txBody>
      </p:sp>
      <p:sp>
        <p:nvSpPr>
          <p:cNvPr id="15" name="Text 13"/>
          <p:cNvSpPr/>
          <p:nvPr/>
        </p:nvSpPr>
        <p:spPr>
          <a:xfrm>
            <a:off x="1097280" y="2926080"/>
            <a:ext cx="5029200" cy="457200"/>
          </a:xfrm>
          <a:prstGeom prst="rect">
            <a:avLst/>
          </a:prstGeom>
          <a:noFill/>
          <a:ln/>
        </p:spPr>
        <p:txBody>
          <a:bodyPr wrap="square" lIns="0" tIns="0" rIns="0" bIns="0" rtlCol="0" anchor="ctr"/>
          <a:lstStyle/>
          <a:p>
            <a:pPr marL="0" indent="0">
              <a:buNone/>
            </a:pPr>
            <a:r>
              <a:rPr lang="en-US" sz="1400" dirty="0">
                <a:solidFill>
                  <a:srgbClr val="313233"/>
                </a:solidFill>
                <a:latin typeface="Calibri" pitchFamily="34" charset="0"/>
                <a:ea typeface="Calibri" pitchFamily="34" charset="-122"/>
                <a:cs typeface="Calibri" pitchFamily="34" charset="-120"/>
              </a:rPr>
              <a:t>This is the problem my clients face</a:t>
            </a:r>
            <a:endParaRPr lang="en-US" sz="1400" dirty="0"/>
          </a:p>
        </p:txBody>
      </p:sp>
      <p:sp>
        <p:nvSpPr>
          <p:cNvPr id="16" name="Shape 14"/>
          <p:cNvSpPr/>
          <p:nvPr/>
        </p:nvSpPr>
        <p:spPr>
          <a:xfrm>
            <a:off x="740664" y="3346704"/>
            <a:ext cx="0" cy="246888"/>
          </a:xfrm>
          <a:prstGeom prst="line">
            <a:avLst/>
          </a:prstGeom>
          <a:noFill/>
          <a:ln w="19050">
            <a:solidFill>
              <a:srgbClr val="D5D8DC"/>
            </a:solidFill>
            <a:prstDash val="solid"/>
          </a:ln>
        </p:spPr>
        <p:txBody>
          <a:bodyPr/>
          <a:lstStyle/>
          <a:p>
            <a:endParaRPr lang="en-US"/>
          </a:p>
        </p:txBody>
      </p:sp>
      <p:sp>
        <p:nvSpPr>
          <p:cNvPr id="17" name="Shape 15"/>
          <p:cNvSpPr/>
          <p:nvPr/>
        </p:nvSpPr>
        <p:spPr>
          <a:xfrm>
            <a:off x="548640" y="3593592"/>
            <a:ext cx="384048" cy="384048"/>
          </a:xfrm>
          <a:prstGeom prst="ellipse">
            <a:avLst/>
          </a:prstGeom>
          <a:solidFill>
            <a:srgbClr val="29BA74"/>
          </a:solidFill>
          <a:ln/>
        </p:spPr>
        <p:txBody>
          <a:bodyPr/>
          <a:lstStyle/>
          <a:p>
            <a:endParaRPr lang="en-US"/>
          </a:p>
        </p:txBody>
      </p:sp>
      <p:sp>
        <p:nvSpPr>
          <p:cNvPr id="18" name="Text 16"/>
          <p:cNvSpPr/>
          <p:nvPr/>
        </p:nvSpPr>
        <p:spPr>
          <a:xfrm>
            <a:off x="548640" y="3593592"/>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3</a:t>
            </a:r>
            <a:endParaRPr lang="en-US" sz="1300" dirty="0"/>
          </a:p>
        </p:txBody>
      </p:sp>
      <p:sp>
        <p:nvSpPr>
          <p:cNvPr id="19" name="Text 17"/>
          <p:cNvSpPr/>
          <p:nvPr/>
        </p:nvSpPr>
        <p:spPr>
          <a:xfrm>
            <a:off x="1097280" y="3557016"/>
            <a:ext cx="5029200" cy="457200"/>
          </a:xfrm>
          <a:prstGeom prst="rect">
            <a:avLst/>
          </a:prstGeom>
          <a:noFill/>
          <a:ln/>
        </p:spPr>
        <p:txBody>
          <a:bodyPr wrap="square" lIns="0" tIns="0" rIns="0" bIns="0" rtlCol="0" anchor="ctr"/>
          <a:lstStyle/>
          <a:p>
            <a:pPr marL="0" indent="0">
              <a:buNone/>
            </a:pPr>
            <a:r>
              <a:rPr lang="en-US" sz="1400" dirty="0">
                <a:solidFill>
                  <a:srgbClr val="313233"/>
                </a:solidFill>
                <a:latin typeface="Calibri" pitchFamily="34" charset="0"/>
                <a:ea typeface="Calibri" pitchFamily="34" charset="-122"/>
                <a:cs typeface="Calibri" pitchFamily="34" charset="-120"/>
              </a:rPr>
              <a:t>This is how I solve it</a:t>
            </a:r>
            <a:endParaRPr lang="en-US" sz="1400" dirty="0"/>
          </a:p>
        </p:txBody>
      </p:sp>
      <p:sp>
        <p:nvSpPr>
          <p:cNvPr id="20" name="Shape 18"/>
          <p:cNvSpPr/>
          <p:nvPr/>
        </p:nvSpPr>
        <p:spPr>
          <a:xfrm>
            <a:off x="740664" y="3977640"/>
            <a:ext cx="0" cy="246888"/>
          </a:xfrm>
          <a:prstGeom prst="line">
            <a:avLst/>
          </a:prstGeom>
          <a:noFill/>
          <a:ln w="19050">
            <a:solidFill>
              <a:srgbClr val="D5D8DC"/>
            </a:solidFill>
            <a:prstDash val="solid"/>
          </a:ln>
        </p:spPr>
        <p:txBody>
          <a:bodyPr/>
          <a:lstStyle/>
          <a:p>
            <a:endParaRPr lang="en-US"/>
          </a:p>
        </p:txBody>
      </p:sp>
      <p:sp>
        <p:nvSpPr>
          <p:cNvPr id="21" name="Shape 19"/>
          <p:cNvSpPr/>
          <p:nvPr/>
        </p:nvSpPr>
        <p:spPr>
          <a:xfrm>
            <a:off x="548640" y="4224528"/>
            <a:ext cx="384048" cy="384048"/>
          </a:xfrm>
          <a:prstGeom prst="ellipse">
            <a:avLst/>
          </a:prstGeom>
          <a:solidFill>
            <a:srgbClr val="29BA74"/>
          </a:solidFill>
          <a:ln/>
        </p:spPr>
        <p:txBody>
          <a:bodyPr/>
          <a:lstStyle/>
          <a:p>
            <a:endParaRPr lang="en-US"/>
          </a:p>
        </p:txBody>
      </p:sp>
      <p:sp>
        <p:nvSpPr>
          <p:cNvPr id="22" name="Text 20"/>
          <p:cNvSpPr/>
          <p:nvPr/>
        </p:nvSpPr>
        <p:spPr>
          <a:xfrm>
            <a:off x="548640" y="4224528"/>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4</a:t>
            </a:r>
            <a:endParaRPr lang="en-US" sz="1300" dirty="0"/>
          </a:p>
        </p:txBody>
      </p:sp>
      <p:sp>
        <p:nvSpPr>
          <p:cNvPr id="23" name="Text 21"/>
          <p:cNvSpPr/>
          <p:nvPr/>
        </p:nvSpPr>
        <p:spPr>
          <a:xfrm>
            <a:off x="1097280" y="4187952"/>
            <a:ext cx="5029200" cy="457200"/>
          </a:xfrm>
          <a:prstGeom prst="rect">
            <a:avLst/>
          </a:prstGeom>
          <a:noFill/>
          <a:ln/>
        </p:spPr>
        <p:txBody>
          <a:bodyPr wrap="square" lIns="0" tIns="0" rIns="0" bIns="0" rtlCol="0" anchor="ctr"/>
          <a:lstStyle/>
          <a:p>
            <a:pPr marL="0" indent="0">
              <a:buNone/>
            </a:pPr>
            <a:r>
              <a:rPr lang="en-US" sz="1400" dirty="0">
                <a:solidFill>
                  <a:srgbClr val="313233"/>
                </a:solidFill>
                <a:latin typeface="Calibri" pitchFamily="34" charset="0"/>
                <a:ea typeface="Calibri" pitchFamily="34" charset="-122"/>
                <a:cs typeface="Calibri" pitchFamily="34" charset="-120"/>
              </a:rPr>
              <a:t>Why clients trust me — over your competitors</a:t>
            </a:r>
            <a:endParaRPr lang="en-US" sz="1400" dirty="0"/>
          </a:p>
        </p:txBody>
      </p:sp>
      <p:sp>
        <p:nvSpPr>
          <p:cNvPr id="24" name="Shape 22"/>
          <p:cNvSpPr/>
          <p:nvPr/>
        </p:nvSpPr>
        <p:spPr>
          <a:xfrm>
            <a:off x="740664" y="4608576"/>
            <a:ext cx="0" cy="246888"/>
          </a:xfrm>
          <a:prstGeom prst="line">
            <a:avLst/>
          </a:prstGeom>
          <a:noFill/>
          <a:ln w="19050">
            <a:solidFill>
              <a:srgbClr val="D5D8DC"/>
            </a:solidFill>
            <a:prstDash val="solid"/>
          </a:ln>
        </p:spPr>
        <p:txBody>
          <a:bodyPr/>
          <a:lstStyle/>
          <a:p>
            <a:endParaRPr lang="en-US"/>
          </a:p>
        </p:txBody>
      </p:sp>
      <p:sp>
        <p:nvSpPr>
          <p:cNvPr id="25" name="Shape 23"/>
          <p:cNvSpPr/>
          <p:nvPr/>
        </p:nvSpPr>
        <p:spPr>
          <a:xfrm>
            <a:off x="548640" y="4855464"/>
            <a:ext cx="384048" cy="384048"/>
          </a:xfrm>
          <a:prstGeom prst="ellipse">
            <a:avLst/>
          </a:prstGeom>
          <a:solidFill>
            <a:srgbClr val="29BA74"/>
          </a:solidFill>
          <a:ln/>
        </p:spPr>
        <p:txBody>
          <a:bodyPr/>
          <a:lstStyle/>
          <a:p>
            <a:endParaRPr lang="en-US"/>
          </a:p>
        </p:txBody>
      </p:sp>
      <p:sp>
        <p:nvSpPr>
          <p:cNvPr id="26" name="Text 24"/>
          <p:cNvSpPr/>
          <p:nvPr/>
        </p:nvSpPr>
        <p:spPr>
          <a:xfrm>
            <a:off x="548640" y="4855464"/>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5</a:t>
            </a:r>
            <a:endParaRPr lang="en-US" sz="1300" dirty="0"/>
          </a:p>
        </p:txBody>
      </p:sp>
      <p:sp>
        <p:nvSpPr>
          <p:cNvPr id="27" name="Text 25"/>
          <p:cNvSpPr/>
          <p:nvPr/>
        </p:nvSpPr>
        <p:spPr>
          <a:xfrm>
            <a:off x="1097280" y="4818888"/>
            <a:ext cx="5029200" cy="457200"/>
          </a:xfrm>
          <a:prstGeom prst="rect">
            <a:avLst/>
          </a:prstGeom>
          <a:noFill/>
          <a:ln/>
        </p:spPr>
        <p:txBody>
          <a:bodyPr wrap="square" lIns="0" tIns="0" rIns="0" bIns="0" rtlCol="0" anchor="ctr"/>
          <a:lstStyle/>
          <a:p>
            <a:pPr marL="0" indent="0">
              <a:buNone/>
            </a:pPr>
            <a:r>
              <a:rPr lang="en-US" sz="1400" dirty="0">
                <a:solidFill>
                  <a:srgbClr val="313233"/>
                </a:solidFill>
                <a:latin typeface="Calibri" pitchFamily="34" charset="0"/>
                <a:ea typeface="Calibri" pitchFamily="34" charset="-122"/>
                <a:cs typeface="Calibri" pitchFamily="34" charset="-120"/>
              </a:rPr>
              <a:t>The revenue I can bring</a:t>
            </a:r>
            <a:endParaRPr lang="en-US" sz="1400" dirty="0"/>
          </a:p>
        </p:txBody>
      </p:sp>
      <p:sp>
        <p:nvSpPr>
          <p:cNvPr id="28" name="Shape 26"/>
          <p:cNvSpPr/>
          <p:nvPr/>
        </p:nvSpPr>
        <p:spPr>
          <a:xfrm>
            <a:off x="740664" y="5239512"/>
            <a:ext cx="0" cy="246888"/>
          </a:xfrm>
          <a:prstGeom prst="line">
            <a:avLst/>
          </a:prstGeom>
          <a:noFill/>
          <a:ln w="19050">
            <a:solidFill>
              <a:srgbClr val="D5D8DC"/>
            </a:solidFill>
            <a:prstDash val="solid"/>
          </a:ln>
        </p:spPr>
        <p:txBody>
          <a:bodyPr/>
          <a:lstStyle/>
          <a:p>
            <a:endParaRPr lang="en-US"/>
          </a:p>
        </p:txBody>
      </p:sp>
      <p:sp>
        <p:nvSpPr>
          <p:cNvPr id="29" name="Shape 27"/>
          <p:cNvSpPr/>
          <p:nvPr/>
        </p:nvSpPr>
        <p:spPr>
          <a:xfrm>
            <a:off x="548640" y="5486400"/>
            <a:ext cx="384048" cy="384048"/>
          </a:xfrm>
          <a:prstGeom prst="ellipse">
            <a:avLst/>
          </a:prstGeom>
          <a:solidFill>
            <a:srgbClr val="29BA74"/>
          </a:solidFill>
          <a:ln/>
        </p:spPr>
        <p:txBody>
          <a:bodyPr/>
          <a:lstStyle/>
          <a:p>
            <a:endParaRPr lang="en-US"/>
          </a:p>
        </p:txBody>
      </p:sp>
      <p:sp>
        <p:nvSpPr>
          <p:cNvPr id="30" name="Text 28"/>
          <p:cNvSpPr/>
          <p:nvPr/>
        </p:nvSpPr>
        <p:spPr>
          <a:xfrm>
            <a:off x="548640" y="5486400"/>
            <a:ext cx="384048" cy="384048"/>
          </a:xfrm>
          <a:prstGeom prst="rect">
            <a:avLst/>
          </a:prstGeom>
          <a:noFill/>
          <a:ln/>
        </p:spPr>
        <p:txBody>
          <a:bodyPr wrap="square" lIns="0" tIns="0" rIns="0" bIns="0" rtlCol="0" anchor="ctr"/>
          <a:lstStyle/>
          <a:p>
            <a:pPr marL="0" indent="0" algn="ctr">
              <a:buNone/>
            </a:pPr>
            <a:r>
              <a:rPr lang="en-US" sz="1300" b="1" dirty="0">
                <a:solidFill>
                  <a:srgbClr val="FFFFFF"/>
                </a:solidFill>
                <a:latin typeface="Calibri" pitchFamily="34" charset="0"/>
                <a:ea typeface="Calibri" pitchFamily="34" charset="-122"/>
                <a:cs typeface="Calibri" pitchFamily="34" charset="-120"/>
              </a:rPr>
              <a:t>6</a:t>
            </a:r>
            <a:endParaRPr lang="en-US" sz="1300" dirty="0"/>
          </a:p>
        </p:txBody>
      </p:sp>
      <p:sp>
        <p:nvSpPr>
          <p:cNvPr id="31" name="Text 29"/>
          <p:cNvSpPr/>
          <p:nvPr/>
        </p:nvSpPr>
        <p:spPr>
          <a:xfrm>
            <a:off x="1097280" y="5449824"/>
            <a:ext cx="5029200" cy="457200"/>
          </a:xfrm>
          <a:prstGeom prst="rect">
            <a:avLst/>
          </a:prstGeom>
          <a:noFill/>
          <a:ln/>
        </p:spPr>
        <p:txBody>
          <a:bodyPr wrap="square" lIns="0" tIns="0" rIns="0" bIns="0" rtlCol="0" anchor="ctr"/>
          <a:lstStyle/>
          <a:p>
            <a:pPr marL="0" indent="0">
              <a:buNone/>
            </a:pPr>
            <a:r>
              <a:rPr lang="en-US" sz="1400" dirty="0">
                <a:solidFill>
                  <a:srgbClr val="313233"/>
                </a:solidFill>
                <a:latin typeface="Calibri" pitchFamily="34" charset="0"/>
                <a:ea typeface="Calibri" pitchFamily="34" charset="-122"/>
                <a:cs typeface="Calibri" pitchFamily="34" charset="-120"/>
              </a:rPr>
              <a:t>How I will scale on your platform</a:t>
            </a:r>
            <a:endParaRPr lang="en-US" sz="1400" dirty="0"/>
          </a:p>
        </p:txBody>
      </p:sp>
      <p:sp>
        <p:nvSpPr>
          <p:cNvPr id="32" name="Shape 30"/>
          <p:cNvSpPr/>
          <p:nvPr/>
        </p:nvSpPr>
        <p:spPr>
          <a:xfrm>
            <a:off x="6583680" y="1828800"/>
            <a:ext cx="5056632" cy="420624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33" name="Shape 31"/>
          <p:cNvSpPr/>
          <p:nvPr/>
        </p:nvSpPr>
        <p:spPr>
          <a:xfrm>
            <a:off x="6583680" y="1828800"/>
            <a:ext cx="64008" cy="4206240"/>
          </a:xfrm>
          <a:prstGeom prst="rect">
            <a:avLst/>
          </a:prstGeom>
          <a:solidFill>
            <a:srgbClr val="29BA74"/>
          </a:solidFill>
          <a:ln/>
        </p:spPr>
        <p:txBody>
          <a:bodyPr/>
          <a:lstStyle/>
          <a:p>
            <a:endParaRPr lang="en-US"/>
          </a:p>
        </p:txBody>
      </p:sp>
      <p:sp>
        <p:nvSpPr>
          <p:cNvPr id="34" name="Text 32"/>
          <p:cNvSpPr/>
          <p:nvPr/>
        </p:nvSpPr>
        <p:spPr>
          <a:xfrm>
            <a:off x="6903720" y="2057400"/>
            <a:ext cx="4507992" cy="365760"/>
          </a:xfrm>
          <a:prstGeom prst="rect">
            <a:avLst/>
          </a:prstGeom>
          <a:noFill/>
          <a:ln/>
        </p:spPr>
        <p:txBody>
          <a:bodyPr wrap="square" lIns="0" tIns="0" rIns="0" bIns="0" rtlCol="0" anchor="ctr"/>
          <a:lstStyle/>
          <a:p>
            <a:pPr marL="0" indent="0">
              <a:buNone/>
            </a:pPr>
            <a:r>
              <a:rPr lang="en-US" sz="1600" b="1" dirty="0">
                <a:solidFill>
                  <a:srgbClr val="313233"/>
                </a:solidFill>
                <a:latin typeface="Georgia" pitchFamily="34" charset="0"/>
                <a:ea typeface="Georgia" pitchFamily="34" charset="-122"/>
                <a:cs typeface="Georgia" pitchFamily="34" charset="-120"/>
              </a:rPr>
              <a:t>How to work with this template</a:t>
            </a:r>
            <a:endParaRPr lang="en-US" sz="1600" dirty="0"/>
          </a:p>
        </p:txBody>
      </p:sp>
      <p:sp>
        <p:nvSpPr>
          <p:cNvPr id="35" name="Text 33"/>
          <p:cNvSpPr/>
          <p:nvPr/>
        </p:nvSpPr>
        <p:spPr>
          <a:xfrm>
            <a:off x="6903720" y="2514600"/>
            <a:ext cx="4507992" cy="1554480"/>
          </a:xfrm>
          <a:prstGeom prst="rect">
            <a:avLst/>
          </a:prstGeom>
          <a:noFill/>
          <a:ln/>
        </p:spPr>
        <p:txBody>
          <a:bodyPr wrap="square" lIns="0" tIns="0" rIns="0" bIns="0" rtlCol="0" anchor="ctr"/>
          <a:lstStyle/>
          <a:p>
            <a:pPr marL="342900" indent="-342900">
              <a:spcAft>
                <a:spcPts val="700"/>
              </a:spcAft>
              <a:buSzPct val="100000"/>
              <a:buChar char="•"/>
            </a:pPr>
            <a:r>
              <a:rPr lang="en-US" sz="1100" dirty="0">
                <a:solidFill>
                  <a:srgbClr val="313233"/>
                </a:solidFill>
                <a:latin typeface="Calibri" pitchFamily="34" charset="0"/>
                <a:ea typeface="Calibri" pitchFamily="34" charset="-122"/>
                <a:cs typeface="Calibri" pitchFamily="34" charset="-120"/>
              </a:rPr>
              <a:t>Options A/B/C are the same content laid out differently — keep one.</a:t>
            </a:r>
            <a:endParaRPr lang="en-US" sz="1350" dirty="0"/>
          </a:p>
          <a:p>
            <a:pPr marL="342900" indent="-342900">
              <a:spcAft>
                <a:spcPts val="700"/>
              </a:spcAft>
              <a:buSzPct val="100000"/>
              <a:buChar char="•"/>
            </a:pPr>
            <a:r>
              <a:rPr lang="en-US" sz="1100" dirty="0">
                <a:solidFill>
                  <a:srgbClr val="313233"/>
                </a:solidFill>
                <a:latin typeface="Calibri" pitchFamily="34" charset="0"/>
                <a:ea typeface="Calibri" pitchFamily="34" charset="-122"/>
                <a:cs typeface="Calibri" pitchFamily="34" charset="-120"/>
              </a:rPr>
              <a:t>Replace every [bracketed] placeholder with real numbers, names and accounts.</a:t>
            </a:r>
            <a:endParaRPr lang="en-US" sz="1350" dirty="0"/>
          </a:p>
          <a:p>
            <a:pPr marL="342900" indent="-342900">
              <a:spcAft>
                <a:spcPts val="700"/>
              </a:spcAft>
              <a:buSzPct val="100000"/>
              <a:buChar char="•"/>
            </a:pPr>
            <a:r>
              <a:rPr lang="en-US" sz="1100" dirty="0">
                <a:solidFill>
                  <a:srgbClr val="313233"/>
                </a:solidFill>
                <a:latin typeface="Calibri" pitchFamily="34" charset="0"/>
                <a:ea typeface="Calibri" pitchFamily="34" charset="-122"/>
                <a:cs typeface="Calibri" pitchFamily="34" charset="-120"/>
              </a:rPr>
              <a:t>A sales document about your book, not a strategy deck about the firm.</a:t>
            </a:r>
            <a:endParaRPr lang="en-US" sz="1350" dirty="0"/>
          </a:p>
          <a:p>
            <a:pPr marL="342900" indent="-342900">
              <a:spcAft>
                <a:spcPts val="700"/>
              </a:spcAft>
              <a:buSzPct val="100000"/>
              <a:buChar char="•"/>
            </a:pPr>
            <a:r>
              <a:rPr lang="en-US" sz="1100" dirty="0">
                <a:solidFill>
                  <a:srgbClr val="313233"/>
                </a:solidFill>
                <a:latin typeface="Calibri" pitchFamily="34" charset="0"/>
                <a:ea typeface="Calibri" pitchFamily="34" charset="-122"/>
                <a:cs typeface="Calibri" pitchFamily="34" charset="-120"/>
              </a:rPr>
              <a:t>Quantify in €, and separate origination from delivery in every figure.</a:t>
            </a:r>
            <a:endParaRPr lang="en-US" sz="1350" dirty="0"/>
          </a:p>
          <a:p>
            <a:pPr marL="342900" indent="-342900">
              <a:spcAft>
                <a:spcPts val="700"/>
              </a:spcAft>
              <a:buSzPct val="100000"/>
              <a:buChar char="•"/>
            </a:pPr>
            <a:r>
              <a:rPr lang="en-US" sz="1100" dirty="0">
                <a:solidFill>
                  <a:srgbClr val="313233"/>
                </a:solidFill>
                <a:latin typeface="Calibri" pitchFamily="34" charset="0"/>
                <a:ea typeface="Calibri" pitchFamily="34" charset="-122"/>
                <a:cs typeface="Calibri" pitchFamily="34" charset="-120"/>
              </a:rPr>
              <a:t>Rehearse the ten-minute cut-down — know which four slides survive.</a:t>
            </a:r>
            <a:endParaRPr lang="en-US" sz="1350" dirty="0"/>
          </a:p>
        </p:txBody>
      </p:sp>
      <p:sp>
        <p:nvSpPr>
          <p:cNvPr id="36" name="Text 34"/>
          <p:cNvSpPr/>
          <p:nvPr/>
        </p:nvSpPr>
        <p:spPr>
          <a:xfrm>
            <a:off x="6903720" y="4114800"/>
            <a:ext cx="4507992" cy="274320"/>
          </a:xfrm>
          <a:prstGeom prst="rect">
            <a:avLst/>
          </a:prstGeom>
          <a:noFill/>
          <a:ln/>
        </p:spPr>
        <p:txBody>
          <a:bodyPr wrap="square" lIns="0" tIns="0" rIns="0" bIns="0" rtlCol="0" anchor="ctr"/>
          <a:lstStyle/>
          <a:p>
            <a:pPr marL="0" indent="0">
              <a:buNone/>
            </a:pPr>
            <a:r>
              <a:rPr lang="en-US" sz="1050" b="1" kern="0" spc="200" dirty="0">
                <a:solidFill>
                  <a:srgbClr val="29BA74"/>
                </a:solidFill>
                <a:latin typeface="Calibri" pitchFamily="34" charset="0"/>
                <a:ea typeface="Calibri" pitchFamily="34" charset="-122"/>
                <a:cs typeface="Calibri" pitchFamily="34" charset="-120"/>
              </a:rPr>
              <a:t>THE FOUR SECTIONS</a:t>
            </a:r>
            <a:endParaRPr lang="en-US" sz="1050" dirty="0"/>
          </a:p>
        </p:txBody>
      </p:sp>
      <p:sp>
        <p:nvSpPr>
          <p:cNvPr id="37" name="Text 35"/>
          <p:cNvSpPr/>
          <p:nvPr/>
        </p:nvSpPr>
        <p:spPr>
          <a:xfrm>
            <a:off x="6903720" y="4434840"/>
            <a:ext cx="4507992" cy="347472"/>
          </a:xfrm>
          <a:prstGeom prst="rect">
            <a:avLst/>
          </a:prstGeom>
          <a:noFill/>
          <a:ln/>
        </p:spPr>
        <p:txBody>
          <a:bodyPr wrap="square" lIns="0" tIns="0" rIns="0" bIns="0" rtlCol="0" anchor="ctr"/>
          <a:lstStyle/>
          <a:p>
            <a:pPr marL="0" indent="0">
              <a:buNone/>
            </a:pPr>
            <a:r>
              <a:rPr lang="en-US" sz="1350" b="1" dirty="0">
                <a:solidFill>
                  <a:srgbClr val="313233"/>
                </a:solidFill>
                <a:latin typeface="Calibri" pitchFamily="34" charset="0"/>
                <a:ea typeface="Calibri" pitchFamily="34" charset="-122"/>
                <a:cs typeface="Calibri" pitchFamily="34" charset="-120"/>
              </a:rPr>
              <a:t>1  Value proposition</a:t>
            </a:r>
            <a:endParaRPr lang="en-US" sz="1350" dirty="0"/>
          </a:p>
        </p:txBody>
      </p:sp>
      <p:sp>
        <p:nvSpPr>
          <p:cNvPr id="38" name="Text 36"/>
          <p:cNvSpPr/>
          <p:nvPr/>
        </p:nvSpPr>
        <p:spPr>
          <a:xfrm>
            <a:off x="6903720" y="4800600"/>
            <a:ext cx="4507992" cy="347472"/>
          </a:xfrm>
          <a:prstGeom prst="rect">
            <a:avLst/>
          </a:prstGeom>
          <a:noFill/>
          <a:ln/>
        </p:spPr>
        <p:txBody>
          <a:bodyPr wrap="square" lIns="0" tIns="0" rIns="0" bIns="0" rtlCol="0" anchor="ctr"/>
          <a:lstStyle/>
          <a:p>
            <a:pPr marL="0" indent="0">
              <a:buNone/>
            </a:pPr>
            <a:r>
              <a:rPr lang="en-US" sz="1350" b="1" dirty="0">
                <a:solidFill>
                  <a:srgbClr val="313233"/>
                </a:solidFill>
                <a:latin typeface="Calibri" pitchFamily="34" charset="0"/>
                <a:ea typeface="Calibri" pitchFamily="34" charset="-122"/>
                <a:cs typeface="Calibri" pitchFamily="34" charset="-120"/>
              </a:rPr>
              <a:t>2  Client base &amp; network</a:t>
            </a:r>
            <a:endParaRPr lang="en-US" sz="1350" dirty="0"/>
          </a:p>
        </p:txBody>
      </p:sp>
      <p:sp>
        <p:nvSpPr>
          <p:cNvPr id="39" name="Text 37"/>
          <p:cNvSpPr/>
          <p:nvPr/>
        </p:nvSpPr>
        <p:spPr>
          <a:xfrm>
            <a:off x="6903720" y="5166360"/>
            <a:ext cx="4507992" cy="347472"/>
          </a:xfrm>
          <a:prstGeom prst="rect">
            <a:avLst/>
          </a:prstGeom>
          <a:noFill/>
          <a:ln/>
        </p:spPr>
        <p:txBody>
          <a:bodyPr wrap="square" lIns="0" tIns="0" rIns="0" bIns="0" rtlCol="0" anchor="ctr"/>
          <a:lstStyle/>
          <a:p>
            <a:pPr marL="0" indent="0">
              <a:buNone/>
            </a:pPr>
            <a:r>
              <a:rPr lang="en-US" sz="1350" b="1" dirty="0">
                <a:solidFill>
                  <a:srgbClr val="313233"/>
                </a:solidFill>
                <a:latin typeface="Calibri" pitchFamily="34" charset="0"/>
                <a:ea typeface="Calibri" pitchFamily="34" charset="-122"/>
                <a:cs typeface="Calibri" pitchFamily="34" charset="-120"/>
              </a:rPr>
              <a:t>3  Track record &amp; revenue</a:t>
            </a:r>
            <a:endParaRPr lang="en-US" sz="1350" dirty="0"/>
          </a:p>
        </p:txBody>
      </p:sp>
      <p:sp>
        <p:nvSpPr>
          <p:cNvPr id="40" name="Text 38"/>
          <p:cNvSpPr/>
          <p:nvPr/>
        </p:nvSpPr>
        <p:spPr>
          <a:xfrm>
            <a:off x="6903720" y="5532120"/>
            <a:ext cx="4507992" cy="347472"/>
          </a:xfrm>
          <a:prstGeom prst="rect">
            <a:avLst/>
          </a:prstGeom>
          <a:noFill/>
          <a:ln/>
        </p:spPr>
        <p:txBody>
          <a:bodyPr wrap="square" lIns="0" tIns="0" rIns="0" bIns="0" rtlCol="0" anchor="ctr"/>
          <a:lstStyle/>
          <a:p>
            <a:pPr marL="0" indent="0">
              <a:buNone/>
            </a:pPr>
            <a:r>
              <a:rPr lang="en-US" sz="1350" b="1" dirty="0">
                <a:solidFill>
                  <a:srgbClr val="313233"/>
                </a:solidFill>
                <a:latin typeface="Calibri" pitchFamily="34" charset="0"/>
                <a:ea typeface="Calibri" pitchFamily="34" charset="-122"/>
                <a:cs typeface="Calibri" pitchFamily="34" charset="-120"/>
              </a:rPr>
              <a:t>4  Business plan &amp; fit</a:t>
            </a:r>
            <a:endParaRPr lang="en-US" sz="1350" dirty="0"/>
          </a:p>
        </p:txBody>
      </p:sp>
      <p:pic>
        <p:nvPicPr>
          <p:cNvPr id="44" name="Picture 43" descr="logo.png"/>
          <p:cNvPicPr>
            <a:picLocks noChangeAspect="1"/>
          </p:cNvPicPr>
          <p:nvPr/>
        </p:nvPicPr>
        <p:blipFill>
          <a:blip r:embed="rId3"/>
          <a:stretch>
            <a:fillRect/>
          </a:stretch>
        </p:blipFill>
        <p:spPr>
          <a:xfrm>
            <a:off x="548640" y="77724"/>
            <a:ext cx="987443" cy="214884"/>
          </a:xfrm>
          <a:prstGeom prst="rect">
            <a:avLst/>
          </a:prstGeom>
        </p:spPr>
      </p:pic>
      <p:sp>
        <p:nvSpPr>
          <p:cNvPr id="46" name="TextBox 45"/>
          <p:cNvSpPr txBox="1"/>
          <p:nvPr/>
        </p:nvSpPr>
        <p:spPr>
          <a:xfrm>
            <a:off x="548640" y="6053328"/>
            <a:ext cx="10241280" cy="310896"/>
          </a:xfrm>
          <a:prstGeom prst="rect">
            <a:avLst/>
          </a:prstGeom>
          <a:noFill/>
        </p:spPr>
        <p:txBody>
          <a:bodyPr wrap="square">
            <a:spAutoFit/>
          </a:bodyPr>
          <a:lstStyle/>
          <a:p>
            <a:r>
              <a:rPr sz="1100">
                <a:solidFill>
                  <a:srgbClr val="6B7075"/>
                </a:solidFill>
                <a:latin typeface="Calibri"/>
              </a:rPr>
              <a:t>Every stage of the process, and what each one tests:  </a:t>
            </a:r>
            <a:r>
              <a:rPr sz="1100" b="1">
                <a:solidFill>
                  <a:srgbClr val="29BA74"/>
                </a:solidFill>
                <a:latin typeface="Calibri"/>
                <a:hlinkClick r:id="rId5"/>
              </a:rPr>
              <a:t>www.strat-bridge.com/interview-preparation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pic>
        <p:nvPicPr>
          <p:cNvPr id="32" name="Picture 31" descr="wm_faint.png"/>
          <p:cNvPicPr>
            <a:picLocks noChangeAspect="1"/>
          </p:cNvPicPr>
          <p:nvPr/>
        </p:nvPicPr>
        <p:blipFill>
          <a:blip r:embed="rId4"/>
          <a:stretch>
            <a:fillRect/>
          </a:stretch>
        </p:blipFill>
        <p:spPr>
          <a:xfrm>
            <a:off x="10866120" y="5623560"/>
            <a:ext cx="2016919" cy="1600200"/>
          </a:xfrm>
          <a:prstGeom prst="rect">
            <a:avLst/>
          </a:prstGeom>
        </p:spPr>
      </p:pic>
      <p:sp>
        <p:nvSpPr>
          <p:cNvPr id="30" name="Rectangle 29"/>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9" name="Rectangle 28"/>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Rectangle 27"/>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1 · VALUE PROPOSITION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Who I am, in numbers</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Lead with proof points. Big numbers create instant credibility.</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A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548640" y="1874520"/>
            <a:ext cx="2567178" cy="141732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1" name="Shape 9"/>
          <p:cNvSpPr/>
          <p:nvPr/>
        </p:nvSpPr>
        <p:spPr>
          <a:xfrm>
            <a:off x="548640" y="1874520"/>
            <a:ext cx="64008" cy="1417320"/>
          </a:xfrm>
          <a:prstGeom prst="rect">
            <a:avLst/>
          </a:prstGeom>
          <a:solidFill>
            <a:srgbClr val="29BA74"/>
          </a:solidFill>
          <a:ln/>
        </p:spPr>
        <p:txBody>
          <a:bodyPr/>
          <a:lstStyle/>
          <a:p>
            <a:endParaRPr lang="en-US"/>
          </a:p>
        </p:txBody>
      </p:sp>
      <p:sp>
        <p:nvSpPr>
          <p:cNvPr id="12" name="Text 10"/>
          <p:cNvSpPr/>
          <p:nvPr/>
        </p:nvSpPr>
        <p:spPr>
          <a:xfrm>
            <a:off x="640080" y="2011680"/>
            <a:ext cx="2384298" cy="731520"/>
          </a:xfrm>
          <a:prstGeom prst="rect">
            <a:avLst/>
          </a:prstGeom>
          <a:noFill/>
          <a:ln/>
        </p:spPr>
        <p:txBody>
          <a:bodyPr wrap="square" lIns="0" tIns="0" rIns="0" bIns="0" rtlCol="0" anchor="ctr"/>
          <a:lstStyle/>
          <a:p>
            <a:pPr marL="0" indent="0" algn="ctr">
              <a:buNone/>
            </a:pPr>
            <a:r>
              <a:rPr lang="en-US" sz="3800" b="1" dirty="0">
                <a:solidFill>
                  <a:srgbClr val="29BA74"/>
                </a:solidFill>
                <a:latin typeface="Georgia" pitchFamily="34" charset="0"/>
                <a:ea typeface="Georgia" pitchFamily="34" charset="-122"/>
                <a:cs typeface="Georgia" pitchFamily="34" charset="-120"/>
              </a:rPr>
              <a:t>25+</a:t>
            </a:r>
            <a:endParaRPr lang="en-US" sz="3800" dirty="0"/>
          </a:p>
        </p:txBody>
      </p:sp>
      <p:sp>
        <p:nvSpPr>
          <p:cNvPr id="13" name="Text 11"/>
          <p:cNvSpPr/>
          <p:nvPr/>
        </p:nvSpPr>
        <p:spPr>
          <a:xfrm>
            <a:off x="685800" y="2788920"/>
            <a:ext cx="2292858" cy="411480"/>
          </a:xfrm>
          <a:prstGeom prst="rect">
            <a:avLst/>
          </a:prstGeom>
          <a:noFill/>
          <a:ln/>
        </p:spPr>
        <p:txBody>
          <a:bodyPr wrap="square" lIns="0" tIns="0" rIns="0" bIns="0" rtlCol="0" anchor="ctr"/>
          <a:lstStyle/>
          <a:p>
            <a:pPr marL="0" indent="0" algn="ctr">
              <a:buNone/>
            </a:pPr>
            <a:r>
              <a:rPr lang="en-US" sz="1250" dirty="0">
                <a:solidFill>
                  <a:srgbClr val="6B7075"/>
                </a:solidFill>
                <a:latin typeface="Calibri" pitchFamily="34" charset="0"/>
                <a:ea typeface="Calibri" pitchFamily="34" charset="-122"/>
                <a:cs typeface="Calibri" pitchFamily="34" charset="-120"/>
              </a:rPr>
              <a:t>Years partner-level</a:t>
            </a:r>
            <a:endParaRPr lang="en-US" sz="1250" dirty="0"/>
          </a:p>
        </p:txBody>
      </p:sp>
      <p:sp>
        <p:nvSpPr>
          <p:cNvPr id="14" name="Shape 12"/>
          <p:cNvSpPr/>
          <p:nvPr/>
        </p:nvSpPr>
        <p:spPr>
          <a:xfrm>
            <a:off x="3390138" y="1874520"/>
            <a:ext cx="2567178" cy="141732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5" name="Shape 13"/>
          <p:cNvSpPr/>
          <p:nvPr/>
        </p:nvSpPr>
        <p:spPr>
          <a:xfrm>
            <a:off x="3390138" y="1874520"/>
            <a:ext cx="64008" cy="1417320"/>
          </a:xfrm>
          <a:prstGeom prst="rect">
            <a:avLst/>
          </a:prstGeom>
          <a:solidFill>
            <a:srgbClr val="29BA74"/>
          </a:solidFill>
          <a:ln/>
        </p:spPr>
        <p:txBody>
          <a:bodyPr/>
          <a:lstStyle/>
          <a:p>
            <a:endParaRPr lang="en-US"/>
          </a:p>
        </p:txBody>
      </p:sp>
      <p:sp>
        <p:nvSpPr>
          <p:cNvPr id="16" name="Text 14"/>
          <p:cNvSpPr/>
          <p:nvPr/>
        </p:nvSpPr>
        <p:spPr>
          <a:xfrm>
            <a:off x="3481578" y="2011680"/>
            <a:ext cx="2384298" cy="731520"/>
          </a:xfrm>
          <a:prstGeom prst="rect">
            <a:avLst/>
          </a:prstGeom>
          <a:noFill/>
          <a:ln/>
        </p:spPr>
        <p:txBody>
          <a:bodyPr wrap="square" lIns="0" tIns="0" rIns="0" bIns="0" rtlCol="0" anchor="ctr"/>
          <a:lstStyle/>
          <a:p>
            <a:pPr marL="0" indent="0" algn="ctr">
              <a:buNone/>
            </a:pPr>
            <a:r>
              <a:rPr lang="en-US" sz="3800" b="1" dirty="0">
                <a:solidFill>
                  <a:srgbClr val="29BA74"/>
                </a:solidFill>
                <a:latin typeface="Georgia" pitchFamily="34" charset="0"/>
                <a:ea typeface="Georgia" pitchFamily="34" charset="-122"/>
                <a:cs typeface="Georgia" pitchFamily="34" charset="-120"/>
              </a:rPr>
              <a:t>3×</a:t>
            </a:r>
            <a:endParaRPr lang="en-US" sz="3800" dirty="0"/>
          </a:p>
        </p:txBody>
      </p:sp>
      <p:sp>
        <p:nvSpPr>
          <p:cNvPr id="17" name="Text 15"/>
          <p:cNvSpPr/>
          <p:nvPr/>
        </p:nvSpPr>
        <p:spPr>
          <a:xfrm>
            <a:off x="3527298" y="2788920"/>
            <a:ext cx="2292858" cy="411480"/>
          </a:xfrm>
          <a:prstGeom prst="rect">
            <a:avLst/>
          </a:prstGeom>
          <a:noFill/>
          <a:ln/>
        </p:spPr>
        <p:txBody>
          <a:bodyPr wrap="square" lIns="0" tIns="0" rIns="0" bIns="0" rtlCol="0" anchor="ctr"/>
          <a:lstStyle/>
          <a:p>
            <a:pPr marL="0" indent="0" algn="ctr">
              <a:buNone/>
            </a:pPr>
            <a:r>
              <a:rPr lang="en-US" sz="1250" dirty="0">
                <a:solidFill>
                  <a:srgbClr val="6B7075"/>
                </a:solidFill>
                <a:latin typeface="Calibri" pitchFamily="34" charset="0"/>
                <a:ea typeface="Calibri" pitchFamily="34" charset="-122"/>
                <a:cs typeface="Calibri" pitchFamily="34" charset="-120"/>
              </a:rPr>
              <a:t>Practices built from scratch</a:t>
            </a:r>
            <a:endParaRPr lang="en-US" sz="1250" dirty="0"/>
          </a:p>
        </p:txBody>
      </p:sp>
      <p:sp>
        <p:nvSpPr>
          <p:cNvPr id="18" name="Shape 16"/>
          <p:cNvSpPr/>
          <p:nvPr/>
        </p:nvSpPr>
        <p:spPr>
          <a:xfrm>
            <a:off x="6231636" y="1874520"/>
            <a:ext cx="2567178" cy="141732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9" name="Shape 17"/>
          <p:cNvSpPr/>
          <p:nvPr/>
        </p:nvSpPr>
        <p:spPr>
          <a:xfrm>
            <a:off x="6231636" y="1874520"/>
            <a:ext cx="64008" cy="1417320"/>
          </a:xfrm>
          <a:prstGeom prst="rect">
            <a:avLst/>
          </a:prstGeom>
          <a:solidFill>
            <a:srgbClr val="29BA74"/>
          </a:solidFill>
          <a:ln/>
        </p:spPr>
        <p:txBody>
          <a:bodyPr/>
          <a:lstStyle/>
          <a:p>
            <a:endParaRPr lang="en-US"/>
          </a:p>
        </p:txBody>
      </p:sp>
      <p:sp>
        <p:nvSpPr>
          <p:cNvPr id="20" name="Text 18"/>
          <p:cNvSpPr/>
          <p:nvPr/>
        </p:nvSpPr>
        <p:spPr>
          <a:xfrm>
            <a:off x="6323076" y="2011680"/>
            <a:ext cx="2384298" cy="731520"/>
          </a:xfrm>
          <a:prstGeom prst="rect">
            <a:avLst/>
          </a:prstGeom>
          <a:noFill/>
          <a:ln/>
        </p:spPr>
        <p:txBody>
          <a:bodyPr wrap="square" lIns="0" tIns="0" rIns="0" bIns="0" rtlCol="0" anchor="ctr"/>
          <a:lstStyle/>
          <a:p>
            <a:pPr marL="0" indent="0" algn="ctr">
              <a:buNone/>
            </a:pPr>
            <a:r>
              <a:rPr lang="en-US" sz="3800" b="1" dirty="0">
                <a:solidFill>
                  <a:srgbClr val="29BA74"/>
                </a:solidFill>
                <a:latin typeface="Georgia" pitchFamily="34" charset="0"/>
                <a:ea typeface="Georgia" pitchFamily="34" charset="-122"/>
                <a:cs typeface="Georgia" pitchFamily="34" charset="-120"/>
              </a:rPr>
              <a:t>€[XX]m</a:t>
            </a:r>
            <a:endParaRPr lang="en-US" sz="3800" dirty="0"/>
          </a:p>
        </p:txBody>
      </p:sp>
      <p:sp>
        <p:nvSpPr>
          <p:cNvPr id="21" name="Text 19"/>
          <p:cNvSpPr/>
          <p:nvPr/>
        </p:nvSpPr>
        <p:spPr>
          <a:xfrm>
            <a:off x="6368796" y="2788920"/>
            <a:ext cx="2292858" cy="411480"/>
          </a:xfrm>
          <a:prstGeom prst="rect">
            <a:avLst/>
          </a:prstGeom>
          <a:noFill/>
          <a:ln/>
        </p:spPr>
        <p:txBody>
          <a:bodyPr wrap="square" lIns="0" tIns="0" rIns="0" bIns="0" rtlCol="0" anchor="ctr"/>
          <a:lstStyle/>
          <a:p>
            <a:pPr marL="0" indent="0" algn="ctr">
              <a:buNone/>
            </a:pPr>
            <a:r>
              <a:rPr lang="en-US" sz="1250" dirty="0">
                <a:solidFill>
                  <a:srgbClr val="6B7075"/>
                </a:solidFill>
                <a:latin typeface="Calibri" pitchFamily="34" charset="0"/>
                <a:ea typeface="Calibri" pitchFamily="34" charset="-122"/>
                <a:cs typeface="Calibri" pitchFamily="34" charset="-120"/>
              </a:rPr>
              <a:t>Career origination</a:t>
            </a:r>
            <a:endParaRPr lang="en-US" sz="1250" dirty="0"/>
          </a:p>
        </p:txBody>
      </p:sp>
      <p:sp>
        <p:nvSpPr>
          <p:cNvPr id="22" name="Shape 20"/>
          <p:cNvSpPr/>
          <p:nvPr/>
        </p:nvSpPr>
        <p:spPr>
          <a:xfrm>
            <a:off x="9073134" y="1874520"/>
            <a:ext cx="2567178" cy="141732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3" name="Shape 21"/>
          <p:cNvSpPr/>
          <p:nvPr/>
        </p:nvSpPr>
        <p:spPr>
          <a:xfrm>
            <a:off x="9073134" y="1874520"/>
            <a:ext cx="64008" cy="1417320"/>
          </a:xfrm>
          <a:prstGeom prst="rect">
            <a:avLst/>
          </a:prstGeom>
          <a:solidFill>
            <a:srgbClr val="29BA74"/>
          </a:solidFill>
          <a:ln/>
        </p:spPr>
        <p:txBody>
          <a:bodyPr/>
          <a:lstStyle/>
          <a:p>
            <a:endParaRPr lang="en-US"/>
          </a:p>
        </p:txBody>
      </p:sp>
      <p:sp>
        <p:nvSpPr>
          <p:cNvPr id="24" name="Text 22"/>
          <p:cNvSpPr/>
          <p:nvPr/>
        </p:nvSpPr>
        <p:spPr>
          <a:xfrm>
            <a:off x="9164574" y="2011680"/>
            <a:ext cx="2384298" cy="731520"/>
          </a:xfrm>
          <a:prstGeom prst="rect">
            <a:avLst/>
          </a:prstGeom>
          <a:noFill/>
          <a:ln/>
        </p:spPr>
        <p:txBody>
          <a:bodyPr wrap="square" lIns="0" tIns="0" rIns="0" bIns="0" rtlCol="0" anchor="ctr"/>
          <a:lstStyle/>
          <a:p>
            <a:pPr marL="0" indent="0" algn="ctr">
              <a:buNone/>
            </a:pPr>
            <a:r>
              <a:rPr lang="en-US" sz="3800" b="1" dirty="0">
                <a:solidFill>
                  <a:srgbClr val="29BA74"/>
                </a:solidFill>
                <a:latin typeface="Georgia" pitchFamily="34" charset="0"/>
                <a:ea typeface="Georgia" pitchFamily="34" charset="-122"/>
                <a:cs typeface="Georgia" pitchFamily="34" charset="-120"/>
              </a:rPr>
              <a:t>[10]+</a:t>
            </a:r>
            <a:endParaRPr lang="en-US" sz="3800" dirty="0"/>
          </a:p>
        </p:txBody>
      </p:sp>
      <p:sp>
        <p:nvSpPr>
          <p:cNvPr id="25" name="Text 23"/>
          <p:cNvSpPr/>
          <p:nvPr/>
        </p:nvSpPr>
        <p:spPr>
          <a:xfrm>
            <a:off x="9210294" y="2788920"/>
            <a:ext cx="2292858" cy="411480"/>
          </a:xfrm>
          <a:prstGeom prst="rect">
            <a:avLst/>
          </a:prstGeom>
          <a:noFill/>
          <a:ln/>
        </p:spPr>
        <p:txBody>
          <a:bodyPr wrap="square" lIns="0" tIns="0" rIns="0" bIns="0" rtlCol="0" anchor="ctr"/>
          <a:lstStyle/>
          <a:p>
            <a:pPr marL="0" indent="0" algn="ctr">
              <a:buNone/>
            </a:pPr>
            <a:r>
              <a:rPr lang="en-US" sz="1250" dirty="0">
                <a:solidFill>
                  <a:srgbClr val="6B7075"/>
                </a:solidFill>
                <a:latin typeface="Calibri" pitchFamily="34" charset="0"/>
                <a:ea typeface="Calibri" pitchFamily="34" charset="-122"/>
                <a:cs typeface="Calibri" pitchFamily="34" charset="-120"/>
              </a:rPr>
              <a:t>Industries served</a:t>
            </a:r>
            <a:endParaRPr lang="en-US" sz="1250" dirty="0"/>
          </a:p>
        </p:txBody>
      </p:sp>
      <p:sp>
        <p:nvSpPr>
          <p:cNvPr id="26" name="Text 24"/>
          <p:cNvSpPr/>
          <p:nvPr/>
        </p:nvSpPr>
        <p:spPr>
          <a:xfrm>
            <a:off x="548640" y="3611880"/>
            <a:ext cx="11091672" cy="640080"/>
          </a:xfrm>
          <a:prstGeom prst="rect">
            <a:avLst/>
          </a:prstGeom>
          <a:noFill/>
          <a:ln/>
        </p:spPr>
        <p:txBody>
          <a:bodyPr wrap="square" lIns="0" tIns="0" rIns="0" bIns="0" rtlCol="0" anchor="ctr"/>
          <a:lstStyle/>
          <a:p>
            <a:pPr marL="0" indent="0">
              <a:buNone/>
            </a:pPr>
            <a:r>
              <a:rPr lang="en-US" sz="1800" i="1" dirty="0">
                <a:solidFill>
                  <a:srgbClr val="313233"/>
                </a:solidFill>
                <a:latin typeface="Georgia" pitchFamily="34" charset="0"/>
                <a:ea typeface="Georgia" pitchFamily="34" charset="-122"/>
                <a:cs typeface="Georgia" pitchFamily="34" charset="-120"/>
              </a:rPr>
              <a:t>[Headline positioning — e.g. “Proven digital-operations leader with a €[XX]m track record across automotive &amp; industrials”]</a:t>
            </a:r>
            <a:endParaRPr lang="en-US" sz="1800" dirty="0"/>
          </a:p>
        </p:txBody>
      </p:sp>
      <p:sp>
        <p:nvSpPr>
          <p:cNvPr id="27" name="Text 25"/>
          <p:cNvSpPr/>
          <p:nvPr/>
        </p:nvSpPr>
        <p:spPr>
          <a:xfrm>
            <a:off x="548640" y="4343400"/>
            <a:ext cx="11091672" cy="1828800"/>
          </a:xfrm>
          <a:prstGeom prst="rect">
            <a:avLst/>
          </a:prstGeom>
          <a:noFill/>
          <a:ln/>
        </p:spPr>
        <p:txBody>
          <a:bodyPr wrap="square" lIns="0" tIns="0" rIns="0" bIns="0" rtlCol="0" anchor="ctr"/>
          <a:lstStyle/>
          <a:p>
            <a:pPr marL="342900" indent="-342900">
              <a:spcAft>
                <a:spcPts val="800"/>
              </a:spcAft>
              <a:buSzPct val="100000"/>
              <a:buChar char="•"/>
            </a:pPr>
            <a:r>
              <a:rPr lang="en-US" sz="1400" dirty="0">
                <a:solidFill>
                  <a:srgbClr val="313233"/>
                </a:solidFill>
                <a:latin typeface="Calibri" pitchFamily="34" charset="0"/>
                <a:ea typeface="Calibri" pitchFamily="34" charset="-122"/>
                <a:cs typeface="Calibri" pitchFamily="34" charset="-120"/>
              </a:rPr>
              <a:t>[Differentiator — e.g. builds new practices from minimal traction, a repeatable model not a lucky run]</a:t>
            </a:r>
            <a:endParaRPr lang="en-US" sz="1400" dirty="0"/>
          </a:p>
          <a:p>
            <a:pPr marL="342900" indent="-342900">
              <a:spcAft>
                <a:spcPts val="800"/>
              </a:spcAft>
              <a:buSzPct val="100000"/>
              <a:buChar char="•"/>
            </a:pPr>
            <a:r>
              <a:rPr lang="en-US" sz="1400" dirty="0">
                <a:solidFill>
                  <a:srgbClr val="313233"/>
                </a:solidFill>
                <a:latin typeface="Calibri" pitchFamily="34" charset="0"/>
                <a:ea typeface="Calibri" pitchFamily="34" charset="-122"/>
                <a:cs typeface="Calibri" pitchFamily="34" charset="-120"/>
              </a:rPr>
              <a:t>[Deep expertise in [supply chain / digital transformation / operations] across [sectors]]</a:t>
            </a:r>
            <a:endParaRPr lang="en-US" sz="1400" dirty="0"/>
          </a:p>
          <a:p>
            <a:pPr marL="342900" indent="-342900">
              <a:spcAft>
                <a:spcPts val="800"/>
              </a:spcAft>
              <a:buSzPct val="100000"/>
              <a:buChar char="•"/>
            </a:pPr>
            <a:r>
              <a:rPr lang="en-US" sz="1400" dirty="0">
                <a:solidFill>
                  <a:srgbClr val="313233"/>
                </a:solidFill>
                <a:latin typeface="Calibri" pitchFamily="34" charset="0"/>
                <a:ea typeface="Calibri" pitchFamily="34" charset="-122"/>
                <a:cs typeface="Calibri" pitchFamily="34" charset="-120"/>
              </a:rPr>
              <a:t>[Strong origination history — €[X–Y] pipeline built from own network]</a:t>
            </a:r>
            <a:endParaRPr lang="en-US" sz="1400" dirty="0"/>
          </a:p>
          <a:p>
            <a:pPr marL="342900" indent="-342900">
              <a:spcAft>
                <a:spcPts val="800"/>
              </a:spcAft>
              <a:buSzPct val="100000"/>
              <a:buChar char="•"/>
            </a:pPr>
            <a:r>
              <a:rPr lang="en-US" sz="1400" dirty="0">
                <a:solidFill>
                  <a:srgbClr val="313233"/>
                </a:solidFill>
                <a:latin typeface="Calibri" pitchFamily="34" charset="0"/>
                <a:ea typeface="Calibri" pitchFamily="34" charset="-122"/>
                <a:cs typeface="Calibri" pitchFamily="34" charset="-120"/>
              </a:rPr>
              <a:t>[Access to CxO networks across [key clients]]</a:t>
            </a:r>
            <a:endParaRPr lang="en-US" sz="1400" dirty="0"/>
          </a:p>
        </p:txBody>
      </p:sp>
      <p:pic>
        <p:nvPicPr>
          <p:cNvPr id="31" name="Picture 30"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pic>
        <p:nvPicPr>
          <p:cNvPr id="46" name="Picture 45" descr="wm_faint.png"/>
          <p:cNvPicPr>
            <a:picLocks noChangeAspect="1"/>
          </p:cNvPicPr>
          <p:nvPr/>
        </p:nvPicPr>
        <p:blipFill>
          <a:blip r:embed="rId4"/>
          <a:stretch>
            <a:fillRect/>
          </a:stretch>
        </p:blipFill>
        <p:spPr>
          <a:xfrm>
            <a:off x="10866120" y="5623560"/>
            <a:ext cx="2016919" cy="1600200"/>
          </a:xfrm>
          <a:prstGeom prst="rect">
            <a:avLst/>
          </a:prstGeom>
        </p:spPr>
      </p:pic>
      <p:sp>
        <p:nvSpPr>
          <p:cNvPr id="44" name="Rectangle 4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3" name="Rectangle 4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42" name="Rectangle 4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1 · VALUE PROPOSITION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Who I am, as a journey</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Use the arc when your career path itself is the proof — variety, seniority, progression.</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B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1508760" y="3291840"/>
            <a:ext cx="9171432" cy="0"/>
          </a:xfrm>
          <a:prstGeom prst="line">
            <a:avLst/>
          </a:prstGeom>
          <a:noFill/>
          <a:ln w="31750">
            <a:solidFill>
              <a:srgbClr val="29BA74"/>
            </a:solidFill>
            <a:prstDash val="solid"/>
          </a:ln>
        </p:spPr>
        <p:txBody>
          <a:bodyPr/>
          <a:lstStyle/>
          <a:p>
            <a:endParaRPr lang="en-US"/>
          </a:p>
        </p:txBody>
      </p:sp>
      <p:sp>
        <p:nvSpPr>
          <p:cNvPr id="11" name="Shape 9"/>
          <p:cNvSpPr/>
          <p:nvPr/>
        </p:nvSpPr>
        <p:spPr>
          <a:xfrm>
            <a:off x="1417320" y="3200400"/>
            <a:ext cx="182880" cy="182880"/>
          </a:xfrm>
          <a:prstGeom prst="ellipse">
            <a:avLst/>
          </a:prstGeom>
          <a:solidFill>
            <a:srgbClr val="29BA74"/>
          </a:solidFill>
          <a:ln w="25400">
            <a:solidFill>
              <a:srgbClr val="FFFFFF"/>
            </a:solidFill>
            <a:prstDash val="solid"/>
          </a:ln>
        </p:spPr>
        <p:txBody>
          <a:bodyPr/>
          <a:lstStyle/>
          <a:p>
            <a:endParaRPr lang="en-US"/>
          </a:p>
        </p:txBody>
      </p:sp>
      <p:sp>
        <p:nvSpPr>
          <p:cNvPr id="12" name="Shape 10"/>
          <p:cNvSpPr/>
          <p:nvPr/>
        </p:nvSpPr>
        <p:spPr>
          <a:xfrm>
            <a:off x="1508760" y="3182112"/>
            <a:ext cx="0" cy="164592"/>
          </a:xfrm>
          <a:prstGeom prst="line">
            <a:avLst/>
          </a:prstGeom>
          <a:noFill/>
          <a:ln w="12700">
            <a:solidFill>
              <a:srgbClr val="D5D8DC"/>
            </a:solidFill>
            <a:prstDash val="solid"/>
          </a:ln>
        </p:spPr>
        <p:txBody>
          <a:bodyPr/>
          <a:lstStyle/>
          <a:p>
            <a:endParaRPr lang="en-US"/>
          </a:p>
        </p:txBody>
      </p:sp>
      <p:sp>
        <p:nvSpPr>
          <p:cNvPr id="13" name="Shape 11"/>
          <p:cNvSpPr/>
          <p:nvPr/>
        </p:nvSpPr>
        <p:spPr>
          <a:xfrm>
            <a:off x="640080" y="2377440"/>
            <a:ext cx="1737360" cy="658368"/>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4" name="Shape 12"/>
          <p:cNvSpPr/>
          <p:nvPr/>
        </p:nvSpPr>
        <p:spPr>
          <a:xfrm>
            <a:off x="640080" y="2377440"/>
            <a:ext cx="64008" cy="658368"/>
          </a:xfrm>
          <a:prstGeom prst="rect">
            <a:avLst/>
          </a:prstGeom>
          <a:solidFill>
            <a:srgbClr val="29BA74"/>
          </a:solidFill>
          <a:ln/>
        </p:spPr>
        <p:txBody>
          <a:bodyPr/>
          <a:lstStyle/>
          <a:p>
            <a:endParaRPr lang="en-US"/>
          </a:p>
        </p:txBody>
      </p:sp>
      <p:sp>
        <p:nvSpPr>
          <p:cNvPr id="15" name="Text 13"/>
          <p:cNvSpPr/>
          <p:nvPr/>
        </p:nvSpPr>
        <p:spPr>
          <a:xfrm>
            <a:off x="685800" y="2404872"/>
            <a:ext cx="1645920" cy="603504"/>
          </a:xfrm>
          <a:prstGeom prst="rect">
            <a:avLst/>
          </a:prstGeom>
          <a:noFill/>
          <a:ln/>
        </p:spPr>
        <p:txBody>
          <a:bodyPr wrap="square" lIns="0" tIns="0" rIns="0" bIns="0" rtlCol="0" anchor="ctr"/>
          <a:lstStyle/>
          <a:p>
            <a:pPr marL="0" indent="0" algn="ctr">
              <a:buNone/>
            </a:pPr>
            <a:r>
              <a:rPr lang="en-US" sz="1100" b="1" dirty="0">
                <a:solidFill>
                  <a:srgbClr val="313233"/>
                </a:solidFill>
                <a:latin typeface="Calibri" pitchFamily="34" charset="0"/>
                <a:ea typeface="Calibri" pitchFamily="34" charset="-122"/>
                <a:cs typeface="Calibri" pitchFamily="34" charset="-120"/>
              </a:rPr>
              <a:t>[Early role / industry]</a:t>
            </a:r>
            <a:endParaRPr lang="en-US" sz="1100" dirty="0"/>
          </a:p>
        </p:txBody>
      </p:sp>
      <p:sp>
        <p:nvSpPr>
          <p:cNvPr id="16" name="Shape 14"/>
          <p:cNvSpPr/>
          <p:nvPr/>
        </p:nvSpPr>
        <p:spPr>
          <a:xfrm>
            <a:off x="3251606" y="3200400"/>
            <a:ext cx="182880" cy="182880"/>
          </a:xfrm>
          <a:prstGeom prst="ellipse">
            <a:avLst/>
          </a:prstGeom>
          <a:solidFill>
            <a:srgbClr val="29BA74"/>
          </a:solidFill>
          <a:ln w="25400">
            <a:solidFill>
              <a:srgbClr val="FFFFFF"/>
            </a:solidFill>
            <a:prstDash val="solid"/>
          </a:ln>
        </p:spPr>
        <p:txBody>
          <a:bodyPr/>
          <a:lstStyle/>
          <a:p>
            <a:endParaRPr lang="en-US"/>
          </a:p>
        </p:txBody>
      </p:sp>
      <p:sp>
        <p:nvSpPr>
          <p:cNvPr id="17" name="Shape 15"/>
          <p:cNvSpPr/>
          <p:nvPr/>
        </p:nvSpPr>
        <p:spPr>
          <a:xfrm>
            <a:off x="3343046" y="3401568"/>
            <a:ext cx="0" cy="164592"/>
          </a:xfrm>
          <a:prstGeom prst="line">
            <a:avLst/>
          </a:prstGeom>
          <a:noFill/>
          <a:ln w="12700">
            <a:solidFill>
              <a:srgbClr val="D5D8DC"/>
            </a:solidFill>
            <a:prstDash val="solid"/>
          </a:ln>
        </p:spPr>
        <p:txBody>
          <a:bodyPr/>
          <a:lstStyle/>
          <a:p>
            <a:endParaRPr lang="en-US"/>
          </a:p>
        </p:txBody>
      </p:sp>
      <p:sp>
        <p:nvSpPr>
          <p:cNvPr id="18" name="Shape 16"/>
          <p:cNvSpPr/>
          <p:nvPr/>
        </p:nvSpPr>
        <p:spPr>
          <a:xfrm>
            <a:off x="2474366" y="3547872"/>
            <a:ext cx="1737360" cy="658368"/>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9" name="Shape 17"/>
          <p:cNvSpPr/>
          <p:nvPr/>
        </p:nvSpPr>
        <p:spPr>
          <a:xfrm>
            <a:off x="2474366" y="3547872"/>
            <a:ext cx="64008" cy="658368"/>
          </a:xfrm>
          <a:prstGeom prst="rect">
            <a:avLst/>
          </a:prstGeom>
          <a:solidFill>
            <a:srgbClr val="29BA74"/>
          </a:solidFill>
          <a:ln/>
        </p:spPr>
        <p:txBody>
          <a:bodyPr/>
          <a:lstStyle/>
          <a:p>
            <a:endParaRPr lang="en-US"/>
          </a:p>
        </p:txBody>
      </p:sp>
      <p:sp>
        <p:nvSpPr>
          <p:cNvPr id="20" name="Text 18"/>
          <p:cNvSpPr/>
          <p:nvPr/>
        </p:nvSpPr>
        <p:spPr>
          <a:xfrm>
            <a:off x="2520086" y="3575304"/>
            <a:ext cx="1645920" cy="603504"/>
          </a:xfrm>
          <a:prstGeom prst="rect">
            <a:avLst/>
          </a:prstGeom>
          <a:noFill/>
          <a:ln/>
        </p:spPr>
        <p:txBody>
          <a:bodyPr wrap="square" lIns="0" tIns="0" rIns="0" bIns="0" rtlCol="0" anchor="ctr"/>
          <a:lstStyle/>
          <a:p>
            <a:pPr marL="0" indent="0" algn="ctr">
              <a:buNone/>
            </a:pPr>
            <a:r>
              <a:rPr lang="en-US" sz="1100" b="1" dirty="0">
                <a:solidFill>
                  <a:srgbClr val="313233"/>
                </a:solidFill>
                <a:latin typeface="Calibri" pitchFamily="34" charset="0"/>
                <a:ea typeface="Calibri" pitchFamily="34" charset="-122"/>
                <a:cs typeface="Calibri" pitchFamily="34" charset="-120"/>
              </a:rPr>
              <a:t>[MBA / pivot]</a:t>
            </a:r>
            <a:endParaRPr lang="en-US" sz="1100" dirty="0"/>
          </a:p>
        </p:txBody>
      </p:sp>
      <p:sp>
        <p:nvSpPr>
          <p:cNvPr id="21" name="Shape 19"/>
          <p:cNvSpPr/>
          <p:nvPr/>
        </p:nvSpPr>
        <p:spPr>
          <a:xfrm>
            <a:off x="5085893" y="3200400"/>
            <a:ext cx="182880" cy="182880"/>
          </a:xfrm>
          <a:prstGeom prst="ellipse">
            <a:avLst/>
          </a:prstGeom>
          <a:solidFill>
            <a:srgbClr val="29BA74"/>
          </a:solidFill>
          <a:ln w="25400">
            <a:solidFill>
              <a:srgbClr val="FFFFFF"/>
            </a:solidFill>
            <a:prstDash val="solid"/>
          </a:ln>
        </p:spPr>
        <p:txBody>
          <a:bodyPr/>
          <a:lstStyle/>
          <a:p>
            <a:endParaRPr lang="en-US"/>
          </a:p>
        </p:txBody>
      </p:sp>
      <p:sp>
        <p:nvSpPr>
          <p:cNvPr id="22" name="Shape 20"/>
          <p:cNvSpPr/>
          <p:nvPr/>
        </p:nvSpPr>
        <p:spPr>
          <a:xfrm>
            <a:off x="5177333" y="3182112"/>
            <a:ext cx="0" cy="164592"/>
          </a:xfrm>
          <a:prstGeom prst="line">
            <a:avLst/>
          </a:prstGeom>
          <a:noFill/>
          <a:ln w="12700">
            <a:solidFill>
              <a:srgbClr val="D5D8DC"/>
            </a:solidFill>
            <a:prstDash val="solid"/>
          </a:ln>
        </p:spPr>
        <p:txBody>
          <a:bodyPr/>
          <a:lstStyle/>
          <a:p>
            <a:endParaRPr lang="en-US"/>
          </a:p>
        </p:txBody>
      </p:sp>
      <p:sp>
        <p:nvSpPr>
          <p:cNvPr id="23" name="Shape 21"/>
          <p:cNvSpPr/>
          <p:nvPr/>
        </p:nvSpPr>
        <p:spPr>
          <a:xfrm>
            <a:off x="4308653" y="2377440"/>
            <a:ext cx="1737360" cy="658368"/>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4" name="Shape 22"/>
          <p:cNvSpPr/>
          <p:nvPr/>
        </p:nvSpPr>
        <p:spPr>
          <a:xfrm>
            <a:off x="4308653" y="2377440"/>
            <a:ext cx="64008" cy="658368"/>
          </a:xfrm>
          <a:prstGeom prst="rect">
            <a:avLst/>
          </a:prstGeom>
          <a:solidFill>
            <a:srgbClr val="29BA74"/>
          </a:solidFill>
          <a:ln/>
        </p:spPr>
        <p:txBody>
          <a:bodyPr/>
          <a:lstStyle/>
          <a:p>
            <a:endParaRPr lang="en-US"/>
          </a:p>
        </p:txBody>
      </p:sp>
      <p:sp>
        <p:nvSpPr>
          <p:cNvPr id="25" name="Text 23"/>
          <p:cNvSpPr/>
          <p:nvPr/>
        </p:nvSpPr>
        <p:spPr>
          <a:xfrm>
            <a:off x="4354373" y="2404872"/>
            <a:ext cx="1645920" cy="603504"/>
          </a:xfrm>
          <a:prstGeom prst="rect">
            <a:avLst/>
          </a:prstGeom>
          <a:noFill/>
          <a:ln/>
        </p:spPr>
        <p:txBody>
          <a:bodyPr wrap="square" lIns="0" tIns="0" rIns="0" bIns="0" rtlCol="0" anchor="ctr"/>
          <a:lstStyle/>
          <a:p>
            <a:pPr marL="0" indent="0" algn="ctr">
              <a:buNone/>
            </a:pPr>
            <a:r>
              <a:rPr lang="en-US" sz="1100" b="1" dirty="0">
                <a:solidFill>
                  <a:srgbClr val="313233"/>
                </a:solidFill>
                <a:latin typeface="Calibri" pitchFamily="34" charset="0"/>
                <a:ea typeface="Calibri" pitchFamily="34" charset="-122"/>
                <a:cs typeface="Calibri" pitchFamily="34" charset="-120"/>
              </a:rPr>
              <a:t>[Firm — role]</a:t>
            </a:r>
            <a:endParaRPr lang="en-US" sz="1100" dirty="0"/>
          </a:p>
        </p:txBody>
      </p:sp>
      <p:sp>
        <p:nvSpPr>
          <p:cNvPr id="26" name="Shape 24"/>
          <p:cNvSpPr/>
          <p:nvPr/>
        </p:nvSpPr>
        <p:spPr>
          <a:xfrm>
            <a:off x="6920179" y="3200400"/>
            <a:ext cx="182880" cy="182880"/>
          </a:xfrm>
          <a:prstGeom prst="ellipse">
            <a:avLst/>
          </a:prstGeom>
          <a:solidFill>
            <a:srgbClr val="29BA74"/>
          </a:solidFill>
          <a:ln w="25400">
            <a:solidFill>
              <a:srgbClr val="FFFFFF"/>
            </a:solidFill>
            <a:prstDash val="solid"/>
          </a:ln>
        </p:spPr>
        <p:txBody>
          <a:bodyPr/>
          <a:lstStyle/>
          <a:p>
            <a:endParaRPr lang="en-US"/>
          </a:p>
        </p:txBody>
      </p:sp>
      <p:sp>
        <p:nvSpPr>
          <p:cNvPr id="27" name="Shape 25"/>
          <p:cNvSpPr/>
          <p:nvPr/>
        </p:nvSpPr>
        <p:spPr>
          <a:xfrm>
            <a:off x="7011619" y="3401568"/>
            <a:ext cx="0" cy="164592"/>
          </a:xfrm>
          <a:prstGeom prst="line">
            <a:avLst/>
          </a:prstGeom>
          <a:noFill/>
          <a:ln w="12700">
            <a:solidFill>
              <a:srgbClr val="D5D8DC"/>
            </a:solidFill>
            <a:prstDash val="solid"/>
          </a:ln>
        </p:spPr>
        <p:txBody>
          <a:bodyPr/>
          <a:lstStyle/>
          <a:p>
            <a:endParaRPr lang="en-US"/>
          </a:p>
        </p:txBody>
      </p:sp>
      <p:sp>
        <p:nvSpPr>
          <p:cNvPr id="28" name="Shape 26"/>
          <p:cNvSpPr/>
          <p:nvPr/>
        </p:nvSpPr>
        <p:spPr>
          <a:xfrm>
            <a:off x="6142939" y="3547872"/>
            <a:ext cx="1737360" cy="658368"/>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9" name="Shape 27"/>
          <p:cNvSpPr/>
          <p:nvPr/>
        </p:nvSpPr>
        <p:spPr>
          <a:xfrm>
            <a:off x="6142939" y="3547872"/>
            <a:ext cx="64008" cy="658368"/>
          </a:xfrm>
          <a:prstGeom prst="rect">
            <a:avLst/>
          </a:prstGeom>
          <a:solidFill>
            <a:srgbClr val="29BA74"/>
          </a:solidFill>
          <a:ln/>
        </p:spPr>
        <p:txBody>
          <a:bodyPr/>
          <a:lstStyle/>
          <a:p>
            <a:endParaRPr lang="en-US"/>
          </a:p>
        </p:txBody>
      </p:sp>
      <p:sp>
        <p:nvSpPr>
          <p:cNvPr id="30" name="Text 28"/>
          <p:cNvSpPr/>
          <p:nvPr/>
        </p:nvSpPr>
        <p:spPr>
          <a:xfrm>
            <a:off x="6188659" y="3575304"/>
            <a:ext cx="1645920" cy="603504"/>
          </a:xfrm>
          <a:prstGeom prst="rect">
            <a:avLst/>
          </a:prstGeom>
          <a:noFill/>
          <a:ln/>
        </p:spPr>
        <p:txBody>
          <a:bodyPr wrap="square" lIns="0" tIns="0" rIns="0" bIns="0" rtlCol="0" anchor="ctr"/>
          <a:lstStyle/>
          <a:p>
            <a:pPr marL="0" indent="0" algn="ctr">
              <a:buNone/>
            </a:pPr>
            <a:r>
              <a:rPr lang="en-US" sz="1100" b="1" dirty="0">
                <a:solidFill>
                  <a:srgbClr val="313233"/>
                </a:solidFill>
                <a:latin typeface="Calibri" pitchFamily="34" charset="0"/>
                <a:ea typeface="Calibri" pitchFamily="34" charset="-122"/>
                <a:cs typeface="Calibri" pitchFamily="34" charset="-120"/>
              </a:rPr>
              <a:t>[Firm — role]</a:t>
            </a:r>
            <a:endParaRPr lang="en-US" sz="1100" dirty="0"/>
          </a:p>
        </p:txBody>
      </p:sp>
      <p:sp>
        <p:nvSpPr>
          <p:cNvPr id="31" name="Shape 29"/>
          <p:cNvSpPr/>
          <p:nvPr/>
        </p:nvSpPr>
        <p:spPr>
          <a:xfrm>
            <a:off x="8754466" y="3200400"/>
            <a:ext cx="182880" cy="182880"/>
          </a:xfrm>
          <a:prstGeom prst="ellipse">
            <a:avLst/>
          </a:prstGeom>
          <a:solidFill>
            <a:srgbClr val="29BA74"/>
          </a:solidFill>
          <a:ln w="25400">
            <a:solidFill>
              <a:srgbClr val="FFFFFF"/>
            </a:solidFill>
            <a:prstDash val="solid"/>
          </a:ln>
        </p:spPr>
        <p:txBody>
          <a:bodyPr/>
          <a:lstStyle/>
          <a:p>
            <a:endParaRPr lang="en-US"/>
          </a:p>
        </p:txBody>
      </p:sp>
      <p:sp>
        <p:nvSpPr>
          <p:cNvPr id="32" name="Shape 30"/>
          <p:cNvSpPr/>
          <p:nvPr/>
        </p:nvSpPr>
        <p:spPr>
          <a:xfrm>
            <a:off x="8845906" y="3182112"/>
            <a:ext cx="0" cy="164592"/>
          </a:xfrm>
          <a:prstGeom prst="line">
            <a:avLst/>
          </a:prstGeom>
          <a:noFill/>
          <a:ln w="12700">
            <a:solidFill>
              <a:srgbClr val="D5D8DC"/>
            </a:solidFill>
            <a:prstDash val="solid"/>
          </a:ln>
        </p:spPr>
        <p:txBody>
          <a:bodyPr/>
          <a:lstStyle/>
          <a:p>
            <a:endParaRPr lang="en-US"/>
          </a:p>
        </p:txBody>
      </p:sp>
      <p:sp>
        <p:nvSpPr>
          <p:cNvPr id="33" name="Shape 31"/>
          <p:cNvSpPr/>
          <p:nvPr/>
        </p:nvSpPr>
        <p:spPr>
          <a:xfrm>
            <a:off x="7977226" y="2377440"/>
            <a:ext cx="1737360" cy="658368"/>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34" name="Shape 32"/>
          <p:cNvSpPr/>
          <p:nvPr/>
        </p:nvSpPr>
        <p:spPr>
          <a:xfrm>
            <a:off x="7977226" y="2377440"/>
            <a:ext cx="64008" cy="658368"/>
          </a:xfrm>
          <a:prstGeom prst="rect">
            <a:avLst/>
          </a:prstGeom>
          <a:solidFill>
            <a:srgbClr val="29BA74"/>
          </a:solidFill>
          <a:ln/>
        </p:spPr>
        <p:txBody>
          <a:bodyPr/>
          <a:lstStyle/>
          <a:p>
            <a:endParaRPr lang="en-US"/>
          </a:p>
        </p:txBody>
      </p:sp>
      <p:sp>
        <p:nvSpPr>
          <p:cNvPr id="35" name="Text 33"/>
          <p:cNvSpPr/>
          <p:nvPr/>
        </p:nvSpPr>
        <p:spPr>
          <a:xfrm>
            <a:off x="8022946" y="2404872"/>
            <a:ext cx="1645920" cy="603504"/>
          </a:xfrm>
          <a:prstGeom prst="rect">
            <a:avLst/>
          </a:prstGeom>
          <a:noFill/>
          <a:ln/>
        </p:spPr>
        <p:txBody>
          <a:bodyPr wrap="square" lIns="0" tIns="0" rIns="0" bIns="0" rtlCol="0" anchor="ctr"/>
          <a:lstStyle/>
          <a:p>
            <a:pPr marL="0" indent="0" algn="ctr">
              <a:buNone/>
            </a:pPr>
            <a:r>
              <a:rPr lang="en-US" sz="1100" b="1" dirty="0">
                <a:solidFill>
                  <a:srgbClr val="313233"/>
                </a:solidFill>
                <a:latin typeface="Calibri" pitchFamily="34" charset="0"/>
                <a:ea typeface="Calibri" pitchFamily="34" charset="-122"/>
                <a:cs typeface="Calibri" pitchFamily="34" charset="-120"/>
              </a:rPr>
              <a:t>[Firm — leadership]</a:t>
            </a:r>
            <a:endParaRPr lang="en-US" sz="1100" dirty="0"/>
          </a:p>
        </p:txBody>
      </p:sp>
      <p:sp>
        <p:nvSpPr>
          <p:cNvPr id="36" name="Shape 34"/>
          <p:cNvSpPr/>
          <p:nvPr/>
        </p:nvSpPr>
        <p:spPr>
          <a:xfrm>
            <a:off x="10588752" y="3200400"/>
            <a:ext cx="182880" cy="182880"/>
          </a:xfrm>
          <a:prstGeom prst="ellipse">
            <a:avLst/>
          </a:prstGeom>
          <a:solidFill>
            <a:srgbClr val="29BA74"/>
          </a:solidFill>
          <a:ln w="25400">
            <a:solidFill>
              <a:srgbClr val="FFFFFF"/>
            </a:solidFill>
            <a:prstDash val="solid"/>
          </a:ln>
        </p:spPr>
        <p:txBody>
          <a:bodyPr/>
          <a:lstStyle/>
          <a:p>
            <a:endParaRPr lang="en-US"/>
          </a:p>
        </p:txBody>
      </p:sp>
      <p:sp>
        <p:nvSpPr>
          <p:cNvPr id="37" name="Shape 35"/>
          <p:cNvSpPr/>
          <p:nvPr/>
        </p:nvSpPr>
        <p:spPr>
          <a:xfrm>
            <a:off x="10680192" y="3401568"/>
            <a:ext cx="0" cy="164592"/>
          </a:xfrm>
          <a:prstGeom prst="line">
            <a:avLst/>
          </a:prstGeom>
          <a:noFill/>
          <a:ln w="12700">
            <a:solidFill>
              <a:srgbClr val="D5D8DC"/>
            </a:solidFill>
            <a:prstDash val="solid"/>
          </a:ln>
        </p:spPr>
        <p:txBody>
          <a:bodyPr/>
          <a:lstStyle/>
          <a:p>
            <a:endParaRPr lang="en-US"/>
          </a:p>
        </p:txBody>
      </p:sp>
      <p:sp>
        <p:nvSpPr>
          <p:cNvPr id="38" name="Shape 36"/>
          <p:cNvSpPr/>
          <p:nvPr/>
        </p:nvSpPr>
        <p:spPr>
          <a:xfrm>
            <a:off x="9811512" y="3547872"/>
            <a:ext cx="1737360" cy="658368"/>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39" name="Shape 37"/>
          <p:cNvSpPr/>
          <p:nvPr/>
        </p:nvSpPr>
        <p:spPr>
          <a:xfrm>
            <a:off x="9811512" y="3547872"/>
            <a:ext cx="64008" cy="658368"/>
          </a:xfrm>
          <a:prstGeom prst="rect">
            <a:avLst/>
          </a:prstGeom>
          <a:solidFill>
            <a:srgbClr val="29BA74"/>
          </a:solidFill>
          <a:ln/>
        </p:spPr>
        <p:txBody>
          <a:bodyPr/>
          <a:lstStyle/>
          <a:p>
            <a:endParaRPr lang="en-US"/>
          </a:p>
        </p:txBody>
      </p:sp>
      <p:sp>
        <p:nvSpPr>
          <p:cNvPr id="40" name="Text 38"/>
          <p:cNvSpPr/>
          <p:nvPr/>
        </p:nvSpPr>
        <p:spPr>
          <a:xfrm>
            <a:off x="9857232" y="3575304"/>
            <a:ext cx="1645920" cy="603504"/>
          </a:xfrm>
          <a:prstGeom prst="rect">
            <a:avLst/>
          </a:prstGeom>
          <a:noFill/>
          <a:ln/>
        </p:spPr>
        <p:txBody>
          <a:bodyPr wrap="square" lIns="0" tIns="0" rIns="0" bIns="0" rtlCol="0" anchor="ctr"/>
          <a:lstStyle/>
          <a:p>
            <a:pPr marL="0" indent="0" algn="ctr">
              <a:buNone/>
            </a:pPr>
            <a:r>
              <a:rPr lang="en-US" sz="1100" b="1" dirty="0">
                <a:solidFill>
                  <a:srgbClr val="313233"/>
                </a:solidFill>
                <a:latin typeface="Calibri" pitchFamily="34" charset="0"/>
                <a:ea typeface="Calibri" pitchFamily="34" charset="-122"/>
                <a:cs typeface="Calibri" pitchFamily="34" charset="-120"/>
              </a:rPr>
              <a:t>[Current — role]</a:t>
            </a:r>
            <a:endParaRPr lang="en-US" sz="1100" dirty="0"/>
          </a:p>
        </p:txBody>
      </p:sp>
      <p:sp>
        <p:nvSpPr>
          <p:cNvPr id="41" name="Text 39"/>
          <p:cNvSpPr/>
          <p:nvPr/>
        </p:nvSpPr>
        <p:spPr>
          <a:xfrm>
            <a:off x="548640" y="5029200"/>
            <a:ext cx="11091672" cy="731520"/>
          </a:xfrm>
          <a:prstGeom prst="rect">
            <a:avLst/>
          </a:prstGeom>
          <a:noFill/>
          <a:ln/>
        </p:spPr>
        <p:txBody>
          <a:bodyPr wrap="square" lIns="0" tIns="0" rIns="0" bIns="0" rtlCol="0" anchor="ctr"/>
          <a:lstStyle/>
          <a:p>
            <a:pPr marL="0" indent="0" algn="ctr">
              <a:buNone/>
            </a:pPr>
            <a:r>
              <a:rPr lang="en-US" sz="1600" i="1" dirty="0">
                <a:solidFill>
                  <a:srgbClr val="4A4D51"/>
                </a:solidFill>
                <a:latin typeface="Georgia" pitchFamily="34" charset="0"/>
                <a:ea typeface="Georgia" pitchFamily="34" charset="-122"/>
                <a:cs typeface="Georgia" pitchFamily="34" charset="-120"/>
              </a:rPr>
              <a:t>[One line tying the arc together — e.g. “From shop floor to boardroom across [N] industries: I know where clients feel pain and how to fix it.”]</a:t>
            </a:r>
            <a:endParaRPr lang="en-US" sz="1600" dirty="0"/>
          </a:p>
        </p:txBody>
      </p:sp>
      <p:pic>
        <p:nvPicPr>
          <p:cNvPr id="45" name="Picture 44"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30" name="Picture 29"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8" name="Rectangle 27"/>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2 · CLIENT BASE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Network by sector</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Group relationships by sector to show breadth and origination relevance.</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A OF 3</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548640" y="1874520"/>
            <a:ext cx="3483864" cy="41148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1" name="Shape 9"/>
          <p:cNvSpPr/>
          <p:nvPr/>
        </p:nvSpPr>
        <p:spPr>
          <a:xfrm>
            <a:off x="548640" y="1874520"/>
            <a:ext cx="64008" cy="4114800"/>
          </a:xfrm>
          <a:prstGeom prst="rect">
            <a:avLst/>
          </a:prstGeom>
          <a:solidFill>
            <a:srgbClr val="29BA74"/>
          </a:solidFill>
          <a:ln/>
        </p:spPr>
        <p:txBody>
          <a:bodyPr/>
          <a:lstStyle/>
          <a:p>
            <a:endParaRPr lang="en-US"/>
          </a:p>
        </p:txBody>
      </p:sp>
      <p:sp>
        <p:nvSpPr>
          <p:cNvPr id="12" name="Shape 10"/>
          <p:cNvSpPr/>
          <p:nvPr/>
        </p:nvSpPr>
        <p:spPr>
          <a:xfrm>
            <a:off x="612648" y="1874520"/>
            <a:ext cx="3419856" cy="566928"/>
          </a:xfrm>
          <a:prstGeom prst="rect">
            <a:avLst/>
          </a:prstGeom>
          <a:solidFill>
            <a:srgbClr val="EEF0F2"/>
          </a:solidFill>
          <a:ln/>
        </p:spPr>
        <p:txBody>
          <a:bodyPr/>
          <a:lstStyle/>
          <a:p>
            <a:endParaRPr lang="en-US"/>
          </a:p>
        </p:txBody>
      </p:sp>
      <p:sp>
        <p:nvSpPr>
          <p:cNvPr id="13" name="Text 11"/>
          <p:cNvSpPr/>
          <p:nvPr/>
        </p:nvSpPr>
        <p:spPr>
          <a:xfrm>
            <a:off x="777240" y="1874520"/>
            <a:ext cx="3118104" cy="566928"/>
          </a:xfrm>
          <a:prstGeom prst="rect">
            <a:avLst/>
          </a:prstGeom>
          <a:noFill/>
          <a:ln/>
        </p:spPr>
        <p:txBody>
          <a:bodyPr wrap="square" lIns="0" tIns="0" rIns="0" bIns="0" rtlCol="0" anchor="ctr"/>
          <a:lstStyle/>
          <a:p>
            <a:pPr marL="0" indent="0">
              <a:buNone/>
            </a:pPr>
            <a:r>
              <a:rPr lang="en-US" sz="1350" b="1" dirty="0">
                <a:solidFill>
                  <a:srgbClr val="313233"/>
                </a:solidFill>
                <a:latin typeface="Georgia" pitchFamily="34" charset="0"/>
                <a:ea typeface="Georgia" pitchFamily="34" charset="-122"/>
                <a:cs typeface="Georgia" pitchFamily="34" charset="-120"/>
              </a:rPr>
              <a:t>[Sector 1 — e.g. Energy &amp; Utilities]</a:t>
            </a:r>
            <a:endParaRPr lang="en-US" sz="1350" dirty="0"/>
          </a:p>
        </p:txBody>
      </p:sp>
      <p:sp>
        <p:nvSpPr>
          <p:cNvPr id="14" name="Text 12"/>
          <p:cNvSpPr/>
          <p:nvPr/>
        </p:nvSpPr>
        <p:spPr>
          <a:xfrm>
            <a:off x="777240" y="2606040"/>
            <a:ext cx="3072384" cy="3200400"/>
          </a:xfrm>
          <a:prstGeom prst="rect">
            <a:avLst/>
          </a:prstGeom>
          <a:noFill/>
          <a:ln/>
        </p:spPr>
        <p:txBody>
          <a:bodyPr wrap="square" lIns="0" tIns="0" rIns="0" bIns="0" rtlCol="0" anchor="ctr"/>
          <a:lstStyle/>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[Company A] — [CIO / SVP]</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[Company B] — [Head of Strategy]</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[Company C] — [COO]</a:t>
            </a:r>
            <a:endParaRPr lang="en-US" sz="1300" dirty="0"/>
          </a:p>
        </p:txBody>
      </p:sp>
      <p:sp>
        <p:nvSpPr>
          <p:cNvPr id="15" name="Shape 13"/>
          <p:cNvSpPr/>
          <p:nvPr/>
        </p:nvSpPr>
        <p:spPr>
          <a:xfrm>
            <a:off x="4352544" y="1874520"/>
            <a:ext cx="3483864" cy="41148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6" name="Shape 14"/>
          <p:cNvSpPr/>
          <p:nvPr/>
        </p:nvSpPr>
        <p:spPr>
          <a:xfrm>
            <a:off x="4352544" y="1874520"/>
            <a:ext cx="64008" cy="4114800"/>
          </a:xfrm>
          <a:prstGeom prst="rect">
            <a:avLst/>
          </a:prstGeom>
          <a:solidFill>
            <a:srgbClr val="29BA74"/>
          </a:solidFill>
          <a:ln/>
        </p:spPr>
        <p:txBody>
          <a:bodyPr/>
          <a:lstStyle/>
          <a:p>
            <a:endParaRPr lang="en-US"/>
          </a:p>
        </p:txBody>
      </p:sp>
      <p:sp>
        <p:nvSpPr>
          <p:cNvPr id="17" name="Shape 15"/>
          <p:cNvSpPr/>
          <p:nvPr/>
        </p:nvSpPr>
        <p:spPr>
          <a:xfrm>
            <a:off x="4416552" y="1874520"/>
            <a:ext cx="3419856" cy="566928"/>
          </a:xfrm>
          <a:prstGeom prst="rect">
            <a:avLst/>
          </a:prstGeom>
          <a:solidFill>
            <a:srgbClr val="EEF0F2"/>
          </a:solidFill>
          <a:ln/>
        </p:spPr>
        <p:txBody>
          <a:bodyPr/>
          <a:lstStyle/>
          <a:p>
            <a:endParaRPr lang="en-US"/>
          </a:p>
        </p:txBody>
      </p:sp>
      <p:sp>
        <p:nvSpPr>
          <p:cNvPr id="18" name="Text 16"/>
          <p:cNvSpPr/>
          <p:nvPr/>
        </p:nvSpPr>
        <p:spPr>
          <a:xfrm>
            <a:off x="4581144" y="1874520"/>
            <a:ext cx="3118104" cy="566928"/>
          </a:xfrm>
          <a:prstGeom prst="rect">
            <a:avLst/>
          </a:prstGeom>
          <a:noFill/>
          <a:ln/>
        </p:spPr>
        <p:txBody>
          <a:bodyPr wrap="square" lIns="0" tIns="0" rIns="0" bIns="0" rtlCol="0" anchor="ctr"/>
          <a:lstStyle/>
          <a:p>
            <a:pPr marL="0" indent="0">
              <a:buNone/>
            </a:pPr>
            <a:r>
              <a:rPr lang="en-US" sz="1350" b="1" dirty="0">
                <a:solidFill>
                  <a:srgbClr val="313233"/>
                </a:solidFill>
                <a:latin typeface="Georgia" pitchFamily="34" charset="0"/>
                <a:ea typeface="Georgia" pitchFamily="34" charset="-122"/>
                <a:cs typeface="Georgia" pitchFamily="34" charset="-120"/>
              </a:rPr>
              <a:t>[Sector 2 — e.g. Manufacturing]</a:t>
            </a:r>
            <a:endParaRPr lang="en-US" sz="1350" dirty="0"/>
          </a:p>
        </p:txBody>
      </p:sp>
      <p:sp>
        <p:nvSpPr>
          <p:cNvPr id="19" name="Text 17"/>
          <p:cNvSpPr/>
          <p:nvPr/>
        </p:nvSpPr>
        <p:spPr>
          <a:xfrm>
            <a:off x="4581144" y="2606040"/>
            <a:ext cx="3072384" cy="3200400"/>
          </a:xfrm>
          <a:prstGeom prst="rect">
            <a:avLst/>
          </a:prstGeom>
          <a:noFill/>
          <a:ln/>
        </p:spPr>
        <p:txBody>
          <a:bodyPr wrap="square" lIns="0" tIns="0" rIns="0" bIns="0" rtlCol="0" anchor="ctr"/>
          <a:lstStyle/>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[Company D] — [CFO]</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[Company E] — [VP Operations]</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[Company F] — [Director, Digital]</a:t>
            </a:r>
            <a:endParaRPr lang="en-US" sz="1300" dirty="0"/>
          </a:p>
        </p:txBody>
      </p:sp>
      <p:sp>
        <p:nvSpPr>
          <p:cNvPr id="20" name="Shape 18"/>
          <p:cNvSpPr/>
          <p:nvPr/>
        </p:nvSpPr>
        <p:spPr>
          <a:xfrm>
            <a:off x="8156448" y="1874520"/>
            <a:ext cx="3483864" cy="41148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1" name="Shape 19"/>
          <p:cNvSpPr/>
          <p:nvPr/>
        </p:nvSpPr>
        <p:spPr>
          <a:xfrm>
            <a:off x="8156448" y="1874520"/>
            <a:ext cx="64008" cy="4114800"/>
          </a:xfrm>
          <a:prstGeom prst="rect">
            <a:avLst/>
          </a:prstGeom>
          <a:solidFill>
            <a:srgbClr val="29BA74"/>
          </a:solidFill>
          <a:ln/>
        </p:spPr>
        <p:txBody>
          <a:bodyPr/>
          <a:lstStyle/>
          <a:p>
            <a:endParaRPr lang="en-US"/>
          </a:p>
        </p:txBody>
      </p:sp>
      <p:sp>
        <p:nvSpPr>
          <p:cNvPr id="22" name="Shape 20"/>
          <p:cNvSpPr/>
          <p:nvPr/>
        </p:nvSpPr>
        <p:spPr>
          <a:xfrm>
            <a:off x="8220456" y="1874520"/>
            <a:ext cx="3419856" cy="566928"/>
          </a:xfrm>
          <a:prstGeom prst="rect">
            <a:avLst/>
          </a:prstGeom>
          <a:solidFill>
            <a:srgbClr val="EEF0F2"/>
          </a:solidFill>
          <a:ln/>
        </p:spPr>
        <p:txBody>
          <a:bodyPr/>
          <a:lstStyle/>
          <a:p>
            <a:endParaRPr lang="en-US"/>
          </a:p>
        </p:txBody>
      </p:sp>
      <p:sp>
        <p:nvSpPr>
          <p:cNvPr id="23" name="Text 21"/>
          <p:cNvSpPr/>
          <p:nvPr/>
        </p:nvSpPr>
        <p:spPr>
          <a:xfrm>
            <a:off x="8385048" y="1874520"/>
            <a:ext cx="3118104" cy="566928"/>
          </a:xfrm>
          <a:prstGeom prst="rect">
            <a:avLst/>
          </a:prstGeom>
          <a:noFill/>
          <a:ln/>
        </p:spPr>
        <p:txBody>
          <a:bodyPr wrap="square" lIns="0" tIns="0" rIns="0" bIns="0" rtlCol="0" anchor="ctr"/>
          <a:lstStyle/>
          <a:p>
            <a:pPr marL="0" indent="0">
              <a:buNone/>
            </a:pPr>
            <a:r>
              <a:rPr lang="en-US" sz="1350" b="1" dirty="0">
                <a:solidFill>
                  <a:srgbClr val="313233"/>
                </a:solidFill>
                <a:latin typeface="Georgia" pitchFamily="34" charset="0"/>
                <a:ea typeface="Georgia" pitchFamily="34" charset="-122"/>
                <a:cs typeface="Georgia" pitchFamily="34" charset="-120"/>
              </a:rPr>
              <a:t>[Sector 3 — e.g. PE-backed / Infra]</a:t>
            </a:r>
            <a:endParaRPr lang="en-US" sz="1350" dirty="0"/>
          </a:p>
        </p:txBody>
      </p:sp>
      <p:sp>
        <p:nvSpPr>
          <p:cNvPr id="24" name="Text 22"/>
          <p:cNvSpPr/>
          <p:nvPr/>
        </p:nvSpPr>
        <p:spPr>
          <a:xfrm>
            <a:off x="8385048" y="2606040"/>
            <a:ext cx="3072384" cy="3200400"/>
          </a:xfrm>
          <a:prstGeom prst="rect">
            <a:avLst/>
          </a:prstGeom>
          <a:noFill/>
          <a:ln/>
        </p:spPr>
        <p:txBody>
          <a:bodyPr wrap="square" lIns="0" tIns="0" rIns="0" bIns="0" rtlCol="0" anchor="ctr"/>
          <a:lstStyle/>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[Fund G] — [Partner]</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[PortCo H] — [CEO]</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[Fund I] — [Operating Partner]</a:t>
            </a:r>
            <a:endParaRPr lang="en-US" sz="1300" dirty="0"/>
          </a:p>
        </p:txBody>
      </p:sp>
      <p:sp>
        <p:nvSpPr>
          <p:cNvPr id="25" name="Text 23"/>
          <p:cNvSpPr/>
          <p:nvPr/>
        </p:nvSpPr>
        <p:spPr>
          <a:xfrm>
            <a:off x="548640" y="6080760"/>
            <a:ext cx="11091672" cy="27432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Tip: list the 10–15 relationships that genuinely matter for origination and credibility — name the person, not just the company.</a:t>
            </a:r>
            <a:endParaRPr lang="en-US" sz="1050" dirty="0"/>
          </a:p>
        </p:txBody>
      </p:sp>
      <p:pic>
        <p:nvPicPr>
          <p:cNvPr id="29" name="Picture 28"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pic>
        <p:nvPicPr>
          <p:cNvPr id="16" name="Picture 15" descr="wm_faint.png"/>
          <p:cNvPicPr>
            <a:picLocks noChangeAspect="1"/>
          </p:cNvPicPr>
          <p:nvPr/>
        </p:nvPicPr>
        <p:blipFill>
          <a:blip r:embed="rId4"/>
          <a:stretch>
            <a:fillRect/>
          </a:stretch>
        </p:blipFill>
        <p:spPr>
          <a:xfrm>
            <a:off x="10866120" y="5623560"/>
            <a:ext cx="2016919" cy="1600200"/>
          </a:xfrm>
          <a:prstGeom prst="rect">
            <a:avLst/>
          </a:prstGeom>
        </p:spPr>
      </p:pic>
      <p:sp>
        <p:nvSpPr>
          <p:cNvPr id="14" name="Rectangle 1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2 · CLIENT BASE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Named contacts by organisation</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The most powerful version — but only if the relationships are real and current.</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B OF 3</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1672" cy="3886200"/>
        </p:xfrm>
        <a:graphic>
          <a:graphicData uri="http://schemas.openxmlformats.org/drawingml/2006/table">
            <a:tbl>
              <a:tblPr/>
              <a:tblGrid>
                <a:gridCol w="2772918">
                  <a:extLst>
                    <a:ext uri="{9D8B030D-6E8A-4147-A177-3AD203B41FA5}">
                      <a16:colId xmlns:a16="http://schemas.microsoft.com/office/drawing/2014/main" val="20000"/>
                    </a:ext>
                  </a:extLst>
                </a:gridCol>
                <a:gridCol w="2772918">
                  <a:extLst>
                    <a:ext uri="{9D8B030D-6E8A-4147-A177-3AD203B41FA5}">
                      <a16:colId xmlns:a16="http://schemas.microsoft.com/office/drawing/2014/main" val="20001"/>
                    </a:ext>
                  </a:extLst>
                </a:gridCol>
                <a:gridCol w="2772918">
                  <a:extLst>
                    <a:ext uri="{9D8B030D-6E8A-4147-A177-3AD203B41FA5}">
                      <a16:colId xmlns:a16="http://schemas.microsoft.com/office/drawing/2014/main" val="20002"/>
                    </a:ext>
                  </a:extLst>
                </a:gridCol>
                <a:gridCol w="2772918">
                  <a:extLst>
                    <a:ext uri="{9D8B030D-6E8A-4147-A177-3AD203B41FA5}">
                      <a16:colId xmlns:a16="http://schemas.microsoft.com/office/drawing/2014/main" val="20003"/>
                    </a:ext>
                  </a:extLst>
                </a:gridCol>
              </a:tblGrid>
              <a:tr h="457200">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[Org / Fund 1]</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[Org / Fund 2]</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[Org / Fund 3]</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ctr">
                        <a:buNone/>
                      </a:pPr>
                      <a:r>
                        <a:rPr lang="en-US" sz="1250" b="1" dirty="0">
                          <a:solidFill>
                            <a:srgbClr val="FFFFFF"/>
                          </a:solidFill>
                          <a:latin typeface="Calibri" pitchFamily="34" charset="0"/>
                          <a:ea typeface="Calibri" pitchFamily="34" charset="-122"/>
                          <a:cs typeface="Calibri" pitchFamily="34" charset="-120"/>
                        </a:rPr>
                        <a:t>[Org / Fund 4]</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1143000">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[MD]</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[Partner]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[Director]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[Partner]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1143000">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[Director]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[Principal]</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[MD]</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[Operating Partner]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1143000">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[VP]</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[Director]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[VP]</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100" dirty="0">
                          <a:solidFill>
                            <a:srgbClr val="313233"/>
                          </a:solidFill>
                          <a:latin typeface="Calibri" pitchFamily="34" charset="0"/>
                          <a:ea typeface="Calibri" pitchFamily="34" charset="-122"/>
                          <a:cs typeface="Calibri" pitchFamily="34" charset="-120"/>
                        </a:rPr>
                        <a:t>[Name] — [Director]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bl>
          </a:graphicData>
        </a:graphic>
      </p:graphicFrame>
      <p:sp>
        <p:nvSpPr>
          <p:cNvPr id="11" name="Text 8"/>
          <p:cNvSpPr/>
          <p:nvPr/>
        </p:nvSpPr>
        <p:spPr>
          <a:xfrm>
            <a:off x="548640" y="6035040"/>
            <a:ext cx="11091672" cy="32004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Be honest about status: mark contacts as active relationships vs. reactivation. Precision beats bravado.</a:t>
            </a:r>
            <a:endParaRPr lang="en-US" sz="1050" dirty="0"/>
          </a:p>
        </p:txBody>
      </p:sp>
      <p:pic>
        <p:nvPicPr>
          <p:cNvPr id="15" name="Picture 14"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pic>
        <p:nvPicPr>
          <p:cNvPr id="35" name="Picture 34" descr="wm_faint.png"/>
          <p:cNvPicPr>
            <a:picLocks noChangeAspect="1"/>
          </p:cNvPicPr>
          <p:nvPr/>
        </p:nvPicPr>
        <p:blipFill>
          <a:blip r:embed="rId4"/>
          <a:stretch>
            <a:fillRect/>
          </a:stretch>
        </p:blipFill>
        <p:spPr>
          <a:xfrm>
            <a:off x="10866120" y="5623560"/>
            <a:ext cx="2016919" cy="1600200"/>
          </a:xfrm>
          <a:prstGeom prst="rect">
            <a:avLst/>
          </a:prstGeom>
        </p:spPr>
      </p:pic>
      <p:sp>
        <p:nvSpPr>
          <p:cNvPr id="33" name="Rectangle 32"/>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1" name="Rectangle 30"/>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2 · CLIENT BASE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Network as an access strategy</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Frame relationships by how quickly they convert to revenue.</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C OF 3</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548640" y="1920240"/>
            <a:ext cx="11091672" cy="12801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1" name="Shape 9"/>
          <p:cNvSpPr/>
          <p:nvPr/>
        </p:nvSpPr>
        <p:spPr>
          <a:xfrm>
            <a:off x="548640" y="1920240"/>
            <a:ext cx="64008" cy="1280160"/>
          </a:xfrm>
          <a:prstGeom prst="rect">
            <a:avLst/>
          </a:prstGeom>
          <a:solidFill>
            <a:srgbClr val="29BA74"/>
          </a:solidFill>
          <a:ln/>
        </p:spPr>
        <p:txBody>
          <a:bodyPr/>
          <a:lstStyle/>
          <a:p>
            <a:endParaRPr lang="en-US"/>
          </a:p>
        </p:txBody>
      </p:sp>
      <p:sp>
        <p:nvSpPr>
          <p:cNvPr id="12" name="Shape 10"/>
          <p:cNvSpPr/>
          <p:nvPr/>
        </p:nvSpPr>
        <p:spPr>
          <a:xfrm>
            <a:off x="822960" y="2304288"/>
            <a:ext cx="512064" cy="512064"/>
          </a:xfrm>
          <a:prstGeom prst="ellipse">
            <a:avLst/>
          </a:prstGeom>
          <a:solidFill>
            <a:srgbClr val="29BA74"/>
          </a:solidFill>
          <a:ln/>
        </p:spPr>
        <p:txBody>
          <a:bodyPr/>
          <a:lstStyle/>
          <a:p>
            <a:endParaRPr lang="en-US"/>
          </a:p>
        </p:txBody>
      </p:sp>
      <p:sp>
        <p:nvSpPr>
          <p:cNvPr id="13" name="Text 11"/>
          <p:cNvSpPr/>
          <p:nvPr/>
        </p:nvSpPr>
        <p:spPr>
          <a:xfrm>
            <a:off x="822960" y="2304288"/>
            <a:ext cx="512064" cy="512064"/>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1</a:t>
            </a:r>
            <a:endParaRPr lang="en-US" sz="1700" dirty="0"/>
          </a:p>
        </p:txBody>
      </p:sp>
      <p:sp>
        <p:nvSpPr>
          <p:cNvPr id="14" name="Text 12"/>
          <p:cNvSpPr/>
          <p:nvPr/>
        </p:nvSpPr>
        <p:spPr>
          <a:xfrm>
            <a:off x="1554480" y="2121408"/>
            <a:ext cx="2743200" cy="457200"/>
          </a:xfrm>
          <a:prstGeom prst="rect">
            <a:avLst/>
          </a:prstGeom>
          <a:noFill/>
          <a:ln/>
        </p:spPr>
        <p:txBody>
          <a:bodyPr wrap="square" lIns="0" tIns="0" rIns="0" bIns="0" rtlCol="0" anchor="ctr"/>
          <a:lstStyle/>
          <a:p>
            <a:pPr marL="0" indent="0">
              <a:buNone/>
            </a:pPr>
            <a:r>
              <a:rPr lang="en-US" sz="1800" b="1" dirty="0">
                <a:solidFill>
                  <a:srgbClr val="313233"/>
                </a:solidFill>
                <a:latin typeface="Georgia" pitchFamily="34" charset="0"/>
                <a:ea typeface="Georgia" pitchFamily="34" charset="-122"/>
                <a:cs typeface="Georgia" pitchFamily="34" charset="-120"/>
              </a:rPr>
              <a:t>Expand</a:t>
            </a:r>
            <a:endParaRPr lang="en-US" sz="1800" dirty="0"/>
          </a:p>
        </p:txBody>
      </p:sp>
      <p:sp>
        <p:nvSpPr>
          <p:cNvPr id="15" name="Text 13"/>
          <p:cNvSpPr/>
          <p:nvPr/>
        </p:nvSpPr>
        <p:spPr>
          <a:xfrm>
            <a:off x="1554480" y="2578608"/>
            <a:ext cx="4480560" cy="50292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Existing clients — highest conversion, lowest cost</a:t>
            </a:r>
            <a:endParaRPr lang="en-US" sz="1200" dirty="0"/>
          </a:p>
        </p:txBody>
      </p:sp>
      <p:sp>
        <p:nvSpPr>
          <p:cNvPr id="16" name="Text 14"/>
          <p:cNvSpPr/>
          <p:nvPr/>
        </p:nvSpPr>
        <p:spPr>
          <a:xfrm>
            <a:off x="6309360" y="1920240"/>
            <a:ext cx="5056632" cy="1280160"/>
          </a:xfrm>
          <a:prstGeom prst="rect">
            <a:avLst/>
          </a:prstGeom>
          <a:noFill/>
          <a:ln/>
        </p:spPr>
        <p:txBody>
          <a:bodyPr wrap="square" lIns="0" tIns="0" rIns="0" bIns="0" rtlCol="0" anchor="ctr"/>
          <a:lstStyle/>
          <a:p>
            <a:pPr marL="0" indent="0">
              <a:buNone/>
            </a:pPr>
            <a:r>
              <a:rPr lang="en-US" sz="1300" b="1" dirty="0">
                <a:solidFill>
                  <a:srgbClr val="313233"/>
                </a:solidFill>
                <a:latin typeface="Calibri" pitchFamily="34" charset="0"/>
                <a:ea typeface="Calibri" pitchFamily="34" charset="-122"/>
                <a:cs typeface="Calibri" pitchFamily="34" charset="-120"/>
              </a:rPr>
              <a:t>[Account A]     ·     [Account B]     ·     [Account C]</a:t>
            </a:r>
            <a:endParaRPr lang="en-US" sz="1300" dirty="0"/>
          </a:p>
        </p:txBody>
      </p:sp>
      <p:sp>
        <p:nvSpPr>
          <p:cNvPr id="17" name="Shape 15"/>
          <p:cNvSpPr/>
          <p:nvPr/>
        </p:nvSpPr>
        <p:spPr>
          <a:xfrm>
            <a:off x="548640" y="3337560"/>
            <a:ext cx="11091672" cy="12801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8" name="Shape 16"/>
          <p:cNvSpPr/>
          <p:nvPr/>
        </p:nvSpPr>
        <p:spPr>
          <a:xfrm>
            <a:off x="548640" y="3337560"/>
            <a:ext cx="64008" cy="1280160"/>
          </a:xfrm>
          <a:prstGeom prst="rect">
            <a:avLst/>
          </a:prstGeom>
          <a:solidFill>
            <a:srgbClr val="29BA74"/>
          </a:solidFill>
          <a:ln/>
        </p:spPr>
        <p:txBody>
          <a:bodyPr/>
          <a:lstStyle/>
          <a:p>
            <a:endParaRPr lang="en-US"/>
          </a:p>
        </p:txBody>
      </p:sp>
      <p:sp>
        <p:nvSpPr>
          <p:cNvPr id="19" name="Shape 17"/>
          <p:cNvSpPr/>
          <p:nvPr/>
        </p:nvSpPr>
        <p:spPr>
          <a:xfrm>
            <a:off x="822960" y="3721608"/>
            <a:ext cx="512064" cy="512064"/>
          </a:xfrm>
          <a:prstGeom prst="ellipse">
            <a:avLst/>
          </a:prstGeom>
          <a:solidFill>
            <a:srgbClr val="4A4D51"/>
          </a:solidFill>
          <a:ln/>
        </p:spPr>
        <p:txBody>
          <a:bodyPr/>
          <a:lstStyle/>
          <a:p>
            <a:endParaRPr lang="en-US"/>
          </a:p>
        </p:txBody>
      </p:sp>
      <p:sp>
        <p:nvSpPr>
          <p:cNvPr id="20" name="Text 18"/>
          <p:cNvSpPr/>
          <p:nvPr/>
        </p:nvSpPr>
        <p:spPr>
          <a:xfrm>
            <a:off x="822960" y="3721608"/>
            <a:ext cx="512064" cy="512064"/>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2</a:t>
            </a:r>
            <a:endParaRPr lang="en-US" sz="1700" dirty="0"/>
          </a:p>
        </p:txBody>
      </p:sp>
      <p:sp>
        <p:nvSpPr>
          <p:cNvPr id="21" name="Text 19"/>
          <p:cNvSpPr/>
          <p:nvPr/>
        </p:nvSpPr>
        <p:spPr>
          <a:xfrm>
            <a:off x="1554480" y="3538728"/>
            <a:ext cx="2743200" cy="457200"/>
          </a:xfrm>
          <a:prstGeom prst="rect">
            <a:avLst/>
          </a:prstGeom>
          <a:noFill/>
          <a:ln/>
        </p:spPr>
        <p:txBody>
          <a:bodyPr wrap="square" lIns="0" tIns="0" rIns="0" bIns="0" rtlCol="0" anchor="ctr"/>
          <a:lstStyle/>
          <a:p>
            <a:pPr marL="0" indent="0">
              <a:buNone/>
            </a:pPr>
            <a:r>
              <a:rPr lang="en-US" sz="1800" b="1" dirty="0">
                <a:solidFill>
                  <a:srgbClr val="313233"/>
                </a:solidFill>
                <a:latin typeface="Georgia" pitchFamily="34" charset="0"/>
                <a:ea typeface="Georgia" pitchFamily="34" charset="-122"/>
                <a:cs typeface="Georgia" pitchFamily="34" charset="-120"/>
              </a:rPr>
              <a:t>Activate</a:t>
            </a:r>
            <a:endParaRPr lang="en-US" sz="1800" dirty="0"/>
          </a:p>
        </p:txBody>
      </p:sp>
      <p:sp>
        <p:nvSpPr>
          <p:cNvPr id="22" name="Text 20"/>
          <p:cNvSpPr/>
          <p:nvPr/>
        </p:nvSpPr>
        <p:spPr>
          <a:xfrm>
            <a:off x="1554480" y="3995928"/>
            <a:ext cx="4480560" cy="50292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5–10 year warm network — company &amp; person, not just the CEO</a:t>
            </a:r>
            <a:endParaRPr lang="en-US" sz="1200" dirty="0"/>
          </a:p>
        </p:txBody>
      </p:sp>
      <p:sp>
        <p:nvSpPr>
          <p:cNvPr id="23" name="Text 21"/>
          <p:cNvSpPr/>
          <p:nvPr/>
        </p:nvSpPr>
        <p:spPr>
          <a:xfrm>
            <a:off x="6309360" y="3337560"/>
            <a:ext cx="5056632" cy="1280160"/>
          </a:xfrm>
          <a:prstGeom prst="rect">
            <a:avLst/>
          </a:prstGeom>
          <a:noFill/>
          <a:ln/>
        </p:spPr>
        <p:txBody>
          <a:bodyPr wrap="square" lIns="0" tIns="0" rIns="0" bIns="0" rtlCol="0" anchor="ctr"/>
          <a:lstStyle/>
          <a:p>
            <a:pPr marL="0" indent="0">
              <a:buNone/>
            </a:pPr>
            <a:r>
              <a:rPr lang="en-US" sz="1300" b="1" dirty="0">
                <a:solidFill>
                  <a:srgbClr val="313233"/>
                </a:solidFill>
                <a:latin typeface="Calibri" pitchFamily="34" charset="0"/>
                <a:ea typeface="Calibri" pitchFamily="34" charset="-122"/>
                <a:cs typeface="Calibri" pitchFamily="34" charset="-120"/>
              </a:rPr>
              <a:t>[Relationship D]     ·     [Relationship E]     ·     [Relationship F]</a:t>
            </a:r>
            <a:endParaRPr lang="en-US" sz="1300" dirty="0"/>
          </a:p>
        </p:txBody>
      </p:sp>
      <p:sp>
        <p:nvSpPr>
          <p:cNvPr id="24" name="Shape 22"/>
          <p:cNvSpPr/>
          <p:nvPr/>
        </p:nvSpPr>
        <p:spPr>
          <a:xfrm>
            <a:off x="548640" y="4754880"/>
            <a:ext cx="11091672" cy="12801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5" name="Shape 23"/>
          <p:cNvSpPr/>
          <p:nvPr/>
        </p:nvSpPr>
        <p:spPr>
          <a:xfrm>
            <a:off x="548640" y="4754880"/>
            <a:ext cx="64008" cy="1280160"/>
          </a:xfrm>
          <a:prstGeom prst="rect">
            <a:avLst/>
          </a:prstGeom>
          <a:solidFill>
            <a:srgbClr val="29BA74"/>
          </a:solidFill>
          <a:ln/>
        </p:spPr>
        <p:txBody>
          <a:bodyPr/>
          <a:lstStyle/>
          <a:p>
            <a:endParaRPr lang="en-US"/>
          </a:p>
        </p:txBody>
      </p:sp>
      <p:sp>
        <p:nvSpPr>
          <p:cNvPr id="26" name="Shape 24"/>
          <p:cNvSpPr/>
          <p:nvPr/>
        </p:nvSpPr>
        <p:spPr>
          <a:xfrm>
            <a:off x="822960" y="5138928"/>
            <a:ext cx="512064" cy="512064"/>
          </a:xfrm>
          <a:prstGeom prst="ellipse">
            <a:avLst/>
          </a:prstGeom>
          <a:solidFill>
            <a:srgbClr val="29BA74"/>
          </a:solidFill>
          <a:ln/>
        </p:spPr>
        <p:txBody>
          <a:bodyPr/>
          <a:lstStyle/>
          <a:p>
            <a:endParaRPr lang="en-US"/>
          </a:p>
        </p:txBody>
      </p:sp>
      <p:sp>
        <p:nvSpPr>
          <p:cNvPr id="27" name="Text 25"/>
          <p:cNvSpPr/>
          <p:nvPr/>
        </p:nvSpPr>
        <p:spPr>
          <a:xfrm>
            <a:off x="822960" y="5138928"/>
            <a:ext cx="512064" cy="512064"/>
          </a:xfrm>
          <a:prstGeom prst="rect">
            <a:avLst/>
          </a:prstGeom>
          <a:noFill/>
          <a:ln/>
        </p:spPr>
        <p:txBody>
          <a:bodyPr wrap="square" lIns="0" tIns="0" rIns="0" bIns="0" rtlCol="0" anchor="ctr"/>
          <a:lstStyle/>
          <a:p>
            <a:pPr marL="0" indent="0" algn="ctr">
              <a:buNone/>
            </a:pPr>
            <a:r>
              <a:rPr lang="en-US" sz="1700" b="1" dirty="0">
                <a:solidFill>
                  <a:srgbClr val="FFFFFF"/>
                </a:solidFill>
                <a:latin typeface="Calibri" pitchFamily="34" charset="0"/>
                <a:ea typeface="Calibri" pitchFamily="34" charset="-122"/>
                <a:cs typeface="Calibri" pitchFamily="34" charset="-120"/>
              </a:rPr>
              <a:t>3</a:t>
            </a:r>
            <a:endParaRPr lang="en-US" sz="1700" dirty="0"/>
          </a:p>
        </p:txBody>
      </p:sp>
      <p:sp>
        <p:nvSpPr>
          <p:cNvPr id="28" name="Text 26"/>
          <p:cNvSpPr/>
          <p:nvPr/>
        </p:nvSpPr>
        <p:spPr>
          <a:xfrm>
            <a:off x="1554480" y="4956048"/>
            <a:ext cx="2743200" cy="457200"/>
          </a:xfrm>
          <a:prstGeom prst="rect">
            <a:avLst/>
          </a:prstGeom>
          <a:noFill/>
          <a:ln/>
        </p:spPr>
        <p:txBody>
          <a:bodyPr wrap="square" lIns="0" tIns="0" rIns="0" bIns="0" rtlCol="0" anchor="ctr"/>
          <a:lstStyle/>
          <a:p>
            <a:pPr marL="0" indent="0">
              <a:buNone/>
            </a:pPr>
            <a:r>
              <a:rPr lang="en-US" sz="1800" b="1" dirty="0">
                <a:solidFill>
                  <a:srgbClr val="313233"/>
                </a:solidFill>
                <a:latin typeface="Georgia" pitchFamily="34" charset="0"/>
                <a:ea typeface="Georgia" pitchFamily="34" charset="-122"/>
                <a:cs typeface="Georgia" pitchFamily="34" charset="-120"/>
              </a:rPr>
              <a:t>Originate</a:t>
            </a:r>
            <a:endParaRPr lang="en-US" sz="1800" dirty="0"/>
          </a:p>
        </p:txBody>
      </p:sp>
      <p:sp>
        <p:nvSpPr>
          <p:cNvPr id="29" name="Text 27"/>
          <p:cNvSpPr/>
          <p:nvPr/>
        </p:nvSpPr>
        <p:spPr>
          <a:xfrm>
            <a:off x="1554480" y="5413248"/>
            <a:ext cx="4480560" cy="50292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New, targeted — Board / C-suite only, pain understood first</a:t>
            </a:r>
            <a:endParaRPr lang="en-US" sz="1200" dirty="0"/>
          </a:p>
        </p:txBody>
      </p:sp>
      <p:sp>
        <p:nvSpPr>
          <p:cNvPr id="30" name="Text 28"/>
          <p:cNvSpPr/>
          <p:nvPr/>
        </p:nvSpPr>
        <p:spPr>
          <a:xfrm>
            <a:off x="6309360" y="4754880"/>
            <a:ext cx="5056632" cy="1280160"/>
          </a:xfrm>
          <a:prstGeom prst="rect">
            <a:avLst/>
          </a:prstGeom>
          <a:noFill/>
          <a:ln/>
        </p:spPr>
        <p:txBody>
          <a:bodyPr wrap="square" lIns="0" tIns="0" rIns="0" bIns="0" rtlCol="0" anchor="ctr"/>
          <a:lstStyle/>
          <a:p>
            <a:pPr marL="0" indent="0">
              <a:buNone/>
            </a:pPr>
            <a:r>
              <a:rPr lang="en-US" sz="1300" b="1" dirty="0">
                <a:solidFill>
                  <a:srgbClr val="313233"/>
                </a:solidFill>
                <a:latin typeface="Calibri" pitchFamily="34" charset="0"/>
                <a:ea typeface="Calibri" pitchFamily="34" charset="-122"/>
                <a:cs typeface="Calibri" pitchFamily="34" charset="-120"/>
              </a:rPr>
              <a:t>[Target G]     ·     [Target H]     ·     [Target I]</a:t>
            </a:r>
            <a:endParaRPr lang="en-US" sz="1300" dirty="0"/>
          </a:p>
        </p:txBody>
      </p:sp>
      <p:pic>
        <p:nvPicPr>
          <p:cNvPr id="34" name="Picture 33"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pic>
        <p:nvPicPr>
          <p:cNvPr id="15" name="Picture 14" descr="wm_faint.png"/>
          <p:cNvPicPr>
            <a:picLocks noChangeAspect="1"/>
          </p:cNvPicPr>
          <p:nvPr/>
        </p:nvPicPr>
        <p:blipFill>
          <a:blip r:embed="rId4"/>
          <a:stretch>
            <a:fillRect/>
          </a:stretch>
        </p:blipFill>
        <p:spPr>
          <a:xfrm>
            <a:off x="10866120" y="5623560"/>
            <a:ext cx="2016919" cy="1600200"/>
          </a:xfrm>
          <a:prstGeom prst="rect">
            <a:avLst/>
          </a:prstGeom>
        </p:spPr>
      </p:pic>
      <p:sp>
        <p:nvSpPr>
          <p:cNvPr id="13" name="Rectangle 12"/>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Rectangle 10"/>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3 · TRACK RECORD</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Selected impact</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Situation → Approach → Impact. Sharp, quantified, 3–5 cases.</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A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0" name="Table 0"/>
          <p:cNvGraphicFramePr>
            <a:graphicFrameLocks noGrp="1"/>
          </p:cNvGraphicFramePr>
          <p:nvPr>
            <p:extLst>
              <p:ext uri="{D42A27DB-BD31-4B8C-83A1-F6EECF244321}">
                <p14:modId xmlns:p14="http://schemas.microsoft.com/office/powerpoint/2010/main" val="1579011935"/>
              </p:ext>
            </p:extLst>
          </p:nvPr>
        </p:nvGraphicFramePr>
        <p:xfrm>
          <a:off x="548640" y="1920240"/>
          <a:ext cx="11091672" cy="4069080"/>
        </p:xfrm>
        <a:graphic>
          <a:graphicData uri="http://schemas.openxmlformats.org/drawingml/2006/table">
            <a:tbl>
              <a:tblPr/>
              <a:tblGrid>
                <a:gridCol w="2103120">
                  <a:extLst>
                    <a:ext uri="{9D8B030D-6E8A-4147-A177-3AD203B41FA5}">
                      <a16:colId xmlns:a16="http://schemas.microsoft.com/office/drawing/2014/main" val="20000"/>
                    </a:ext>
                  </a:extLst>
                </a:gridCol>
                <a:gridCol w="2990088">
                  <a:extLst>
                    <a:ext uri="{9D8B030D-6E8A-4147-A177-3AD203B41FA5}">
                      <a16:colId xmlns:a16="http://schemas.microsoft.com/office/drawing/2014/main" val="20001"/>
                    </a:ext>
                  </a:extLst>
                </a:gridCol>
                <a:gridCol w="2990088">
                  <a:extLst>
                    <a:ext uri="{9D8B030D-6E8A-4147-A177-3AD203B41FA5}">
                      <a16:colId xmlns:a16="http://schemas.microsoft.com/office/drawing/2014/main" val="20002"/>
                    </a:ext>
                  </a:extLst>
                </a:gridCol>
                <a:gridCol w="3008376">
                  <a:extLst>
                    <a:ext uri="{9D8B030D-6E8A-4147-A177-3AD203B41FA5}">
                      <a16:colId xmlns:a16="http://schemas.microsoft.com/office/drawing/2014/main" val="20003"/>
                    </a:ext>
                  </a:extLst>
                </a:gridCol>
              </a:tblGrid>
              <a:tr h="41148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Client</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Situation</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Approach</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Impact</a:t>
                      </a:r>
                      <a:endParaRPr lang="en-US" sz="125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914400">
                <a:tc>
                  <a:txBody>
                    <a:bodyPr/>
                    <a:lstStyle/>
                    <a:p>
                      <a:pPr marL="0" indent="0">
                        <a:buNone/>
                      </a:pPr>
                      <a:r>
                        <a:rPr lang="en-US" sz="1100" b="1" dirty="0">
                          <a:solidFill>
                            <a:srgbClr val="313233"/>
                          </a:solidFill>
                          <a:latin typeface="Calibri" pitchFamily="34" charset="0"/>
                          <a:ea typeface="Calibri" pitchFamily="34" charset="-122"/>
                          <a:cs typeface="Calibri" pitchFamily="34" charset="-120"/>
                        </a:rPr>
                        <a:t>[Tier-1 Automotive]</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[ICE portfolio under pressure]</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[Redesigned for BEV &amp; service]</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b="1" dirty="0">
                          <a:solidFill>
                            <a:srgbClr val="1E8A55"/>
                          </a:solidFill>
                          <a:latin typeface="Calibri" pitchFamily="34" charset="0"/>
                          <a:ea typeface="Calibri" pitchFamily="34" charset="-122"/>
                          <a:cs typeface="Calibri" pitchFamily="34" charset="-120"/>
                        </a:rPr>
                        <a:t>[30% revenue growth plan by 2030]</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marL="0" indent="0">
                        <a:buNone/>
                      </a:pPr>
                      <a:r>
                        <a:rPr lang="en-US" sz="1100" b="1" dirty="0">
                          <a:solidFill>
                            <a:srgbClr val="313233"/>
                          </a:solidFill>
                          <a:latin typeface="Calibri" pitchFamily="34" charset="0"/>
                          <a:ea typeface="Calibri" pitchFamily="34" charset="-122"/>
                          <a:cs typeface="Calibri" pitchFamily="34" charset="-120"/>
                        </a:rPr>
                        <a:t>[Premium OEM]</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[Missing B2C access]</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[Built digital services &amp; app]</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b="1" dirty="0">
                          <a:solidFill>
                            <a:srgbClr val="1E8A55"/>
                          </a:solidFill>
                          <a:latin typeface="Calibri" pitchFamily="34" charset="0"/>
                          <a:ea typeface="Calibri" pitchFamily="34" charset="-122"/>
                          <a:cs typeface="Calibri" pitchFamily="34" charset="-120"/>
                        </a:rPr>
                        <a:t>[€500m new service revenues]</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14400">
                <a:tc>
                  <a:txBody>
                    <a:bodyPr/>
                    <a:lstStyle/>
                    <a:p>
                      <a:pPr marL="0" indent="0">
                        <a:buNone/>
                      </a:pPr>
                      <a:r>
                        <a:rPr lang="en-US" sz="1100" b="1" dirty="0">
                          <a:solidFill>
                            <a:srgbClr val="313233"/>
                          </a:solidFill>
                          <a:latin typeface="Calibri" pitchFamily="34" charset="0"/>
                          <a:ea typeface="Calibri" pitchFamily="34" charset="-122"/>
                          <a:cs typeface="Calibri" pitchFamily="34" charset="-120"/>
                        </a:rPr>
                        <a:t>[Global supplier]</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[Inefficient cost base]</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[Digital Twin &amp; AI levers]</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b="1" dirty="0">
                          <a:solidFill>
                            <a:srgbClr val="1E8A55"/>
                          </a:solidFill>
                          <a:latin typeface="Calibri" pitchFamily="34" charset="0"/>
                          <a:ea typeface="Calibri" pitchFamily="34" charset="-122"/>
                          <a:cs typeface="Calibri" pitchFamily="34" charset="-120"/>
                        </a:rPr>
                        <a:t>[€[3–5]bn P&amp;L uplift, 5–8 yrs]</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14400">
                <a:tc>
                  <a:txBody>
                    <a:bodyPr/>
                    <a:lstStyle/>
                    <a:p>
                      <a:pPr marL="0" indent="0">
                        <a:buNone/>
                      </a:pPr>
                      <a:r>
                        <a:rPr lang="en-US" sz="1100" b="1" dirty="0">
                          <a:solidFill>
                            <a:srgbClr val="313233"/>
                          </a:solidFill>
                          <a:latin typeface="Calibri" pitchFamily="34" charset="0"/>
                          <a:ea typeface="Calibri" pitchFamily="34" charset="-122"/>
                          <a:cs typeface="Calibri" pitchFamily="34" charset="-120"/>
                        </a:rPr>
                        <a:t>[Client D]</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[Situation]</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dirty="0">
                          <a:solidFill>
                            <a:srgbClr val="313233"/>
                          </a:solidFill>
                          <a:latin typeface="Calibri" pitchFamily="34" charset="0"/>
                          <a:ea typeface="Calibri" pitchFamily="34" charset="-122"/>
                          <a:cs typeface="Calibri" pitchFamily="34" charset="-120"/>
                        </a:rPr>
                        <a:t>[Approach]</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00" b="1" dirty="0">
                          <a:solidFill>
                            <a:srgbClr val="1E8A55"/>
                          </a:solidFill>
                          <a:latin typeface="Calibri" pitchFamily="34" charset="0"/>
                          <a:ea typeface="Calibri" pitchFamily="34" charset="-122"/>
                          <a:cs typeface="Calibri" pitchFamily="34" charset="-120"/>
                        </a:rPr>
                        <a:t>[€[X]m impact]</a:t>
                      </a:r>
                      <a:endParaRPr lang="en-US" sz="1100" dirty="0">
                        <a:latin typeface="Calibri" charset="0"/>
                        <a:ea typeface="Calibri" charset="0"/>
                        <a:cs typeface="Calibri" charset="0"/>
                      </a:endParaRPr>
                    </a:p>
                  </a:txBody>
                  <a:tcPr marL="76200" marR="76200" marT="76200" marB="76200">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pic>
        <p:nvPicPr>
          <p:cNvPr id="14" name="Picture 13"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pic>
        <p:nvPicPr>
          <p:cNvPr id="38" name="Picture 37" descr="wm_faint.png"/>
          <p:cNvPicPr>
            <a:picLocks noChangeAspect="1"/>
          </p:cNvPicPr>
          <p:nvPr/>
        </p:nvPicPr>
        <p:blipFill>
          <a:blip r:embed="rId4"/>
          <a:stretch>
            <a:fillRect/>
          </a:stretch>
        </p:blipFill>
        <p:spPr>
          <a:xfrm>
            <a:off x="10866120" y="5623560"/>
            <a:ext cx="2016919" cy="1600200"/>
          </a:xfrm>
          <a:prstGeom prst="rect">
            <a:avLst/>
          </a:prstGeom>
        </p:spPr>
      </p:pic>
      <p:sp>
        <p:nvSpPr>
          <p:cNvPr id="36" name="Rectangle 35"/>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5" name="Rectangle 34"/>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4" name="Rectangle 33"/>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3 · TRACK RECORD</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Selected impact</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Same cases as cards — leads with the headline number on each.</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B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548640" y="18745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1" name="Shape 9"/>
          <p:cNvSpPr/>
          <p:nvPr/>
        </p:nvSpPr>
        <p:spPr>
          <a:xfrm>
            <a:off x="548640" y="1874520"/>
            <a:ext cx="64008" cy="1783080"/>
          </a:xfrm>
          <a:prstGeom prst="rect">
            <a:avLst/>
          </a:prstGeom>
          <a:solidFill>
            <a:srgbClr val="29BA74"/>
          </a:solidFill>
          <a:ln/>
        </p:spPr>
        <p:txBody>
          <a:bodyPr/>
          <a:lstStyle/>
          <a:p>
            <a:endParaRPr lang="en-US"/>
          </a:p>
        </p:txBody>
      </p:sp>
      <p:sp>
        <p:nvSpPr>
          <p:cNvPr id="12" name="Text 10"/>
          <p:cNvSpPr/>
          <p:nvPr/>
        </p:nvSpPr>
        <p:spPr>
          <a:xfrm>
            <a:off x="822960" y="2039112"/>
            <a:ext cx="4837176" cy="36576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[Tier-1 Automotive]</a:t>
            </a:r>
            <a:endParaRPr lang="en-US" sz="1500" dirty="0"/>
          </a:p>
        </p:txBody>
      </p:sp>
      <p:sp>
        <p:nvSpPr>
          <p:cNvPr id="13" name="Text 11"/>
          <p:cNvSpPr/>
          <p:nvPr/>
        </p:nvSpPr>
        <p:spPr>
          <a:xfrm>
            <a:off x="822960" y="2423160"/>
            <a:ext cx="4837176" cy="54864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ICE portfolio reshaped for BEV &amp; service-based revenue</a:t>
            </a:r>
            <a:endParaRPr lang="en-US" sz="1200" dirty="0"/>
          </a:p>
        </p:txBody>
      </p:sp>
      <p:sp>
        <p:nvSpPr>
          <p:cNvPr id="14" name="Text 12"/>
          <p:cNvSpPr/>
          <p:nvPr/>
        </p:nvSpPr>
        <p:spPr>
          <a:xfrm>
            <a:off x="822960" y="2953512"/>
            <a:ext cx="2103120" cy="548640"/>
          </a:xfrm>
          <a:prstGeom prst="rect">
            <a:avLst/>
          </a:prstGeom>
          <a:noFill/>
          <a:ln/>
        </p:spPr>
        <p:txBody>
          <a:bodyPr wrap="square" lIns="0" tIns="0" rIns="0" bIns="0" rtlCol="0" anchor="ctr"/>
          <a:lstStyle/>
          <a:p>
            <a:pPr marL="0" indent="0">
              <a:buNone/>
            </a:pPr>
            <a:r>
              <a:rPr lang="en-US" sz="3000" b="1" dirty="0">
                <a:solidFill>
                  <a:srgbClr val="29BA74"/>
                </a:solidFill>
                <a:latin typeface="Georgia" pitchFamily="34" charset="0"/>
                <a:ea typeface="Georgia" pitchFamily="34" charset="-122"/>
                <a:cs typeface="Georgia" pitchFamily="34" charset="-120"/>
              </a:rPr>
              <a:t>+30%</a:t>
            </a:r>
            <a:endParaRPr lang="en-US" sz="3000" dirty="0"/>
          </a:p>
        </p:txBody>
      </p:sp>
      <p:sp>
        <p:nvSpPr>
          <p:cNvPr id="15" name="Text 13"/>
          <p:cNvSpPr/>
          <p:nvPr/>
        </p:nvSpPr>
        <p:spPr>
          <a:xfrm>
            <a:off x="3017520" y="3044952"/>
            <a:ext cx="2642616" cy="548640"/>
          </a:xfrm>
          <a:prstGeom prst="rect">
            <a:avLst/>
          </a:prstGeom>
          <a:noFill/>
          <a:ln/>
        </p:spPr>
        <p:txBody>
          <a:bodyPr wrap="square" lIns="0" tIns="0" rIns="0" bIns="0" rtlCol="0" anchor="ctr"/>
          <a:lstStyle/>
          <a:p>
            <a:pPr marL="0" indent="0">
              <a:buNone/>
            </a:pPr>
            <a:r>
              <a:rPr lang="en-US" sz="1200" dirty="0">
                <a:solidFill>
                  <a:srgbClr val="313233"/>
                </a:solidFill>
                <a:latin typeface="Calibri" pitchFamily="34" charset="0"/>
                <a:ea typeface="Calibri" pitchFamily="34" charset="-122"/>
                <a:cs typeface="Calibri" pitchFamily="34" charset="-120"/>
              </a:rPr>
              <a:t>revenue growth plan by 2030</a:t>
            </a:r>
            <a:endParaRPr lang="en-US" sz="1200" dirty="0"/>
          </a:p>
        </p:txBody>
      </p:sp>
      <p:sp>
        <p:nvSpPr>
          <p:cNvPr id="16" name="Shape 14"/>
          <p:cNvSpPr/>
          <p:nvPr/>
        </p:nvSpPr>
        <p:spPr>
          <a:xfrm>
            <a:off x="6254496" y="18745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7" name="Shape 15"/>
          <p:cNvSpPr/>
          <p:nvPr/>
        </p:nvSpPr>
        <p:spPr>
          <a:xfrm>
            <a:off x="6254496" y="1874520"/>
            <a:ext cx="64008" cy="1783080"/>
          </a:xfrm>
          <a:prstGeom prst="rect">
            <a:avLst/>
          </a:prstGeom>
          <a:solidFill>
            <a:srgbClr val="29BA74"/>
          </a:solidFill>
          <a:ln/>
        </p:spPr>
        <p:txBody>
          <a:bodyPr/>
          <a:lstStyle/>
          <a:p>
            <a:endParaRPr lang="en-US"/>
          </a:p>
        </p:txBody>
      </p:sp>
      <p:sp>
        <p:nvSpPr>
          <p:cNvPr id="18" name="Text 16"/>
          <p:cNvSpPr/>
          <p:nvPr/>
        </p:nvSpPr>
        <p:spPr>
          <a:xfrm>
            <a:off x="6528816" y="2039112"/>
            <a:ext cx="4837176" cy="36576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[Premium OEM]</a:t>
            </a:r>
            <a:endParaRPr lang="en-US" sz="1500" dirty="0"/>
          </a:p>
        </p:txBody>
      </p:sp>
      <p:sp>
        <p:nvSpPr>
          <p:cNvPr id="19" name="Text 17"/>
          <p:cNvSpPr/>
          <p:nvPr/>
        </p:nvSpPr>
        <p:spPr>
          <a:xfrm>
            <a:off x="6528816" y="2423160"/>
            <a:ext cx="4837176" cy="54864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Built digital services portfolio &amp; customer app</a:t>
            </a:r>
            <a:endParaRPr lang="en-US" sz="1200" dirty="0"/>
          </a:p>
        </p:txBody>
      </p:sp>
      <p:sp>
        <p:nvSpPr>
          <p:cNvPr id="20" name="Text 18"/>
          <p:cNvSpPr/>
          <p:nvPr/>
        </p:nvSpPr>
        <p:spPr>
          <a:xfrm>
            <a:off x="6528816" y="2953512"/>
            <a:ext cx="2103120" cy="548640"/>
          </a:xfrm>
          <a:prstGeom prst="rect">
            <a:avLst/>
          </a:prstGeom>
          <a:noFill/>
          <a:ln/>
        </p:spPr>
        <p:txBody>
          <a:bodyPr wrap="square" lIns="0" tIns="0" rIns="0" bIns="0" rtlCol="0" anchor="ctr"/>
          <a:lstStyle/>
          <a:p>
            <a:pPr marL="0" indent="0">
              <a:buNone/>
            </a:pPr>
            <a:r>
              <a:rPr lang="en-US" sz="3000" b="1" dirty="0">
                <a:solidFill>
                  <a:srgbClr val="29BA74"/>
                </a:solidFill>
                <a:latin typeface="Georgia" pitchFamily="34" charset="0"/>
                <a:ea typeface="Georgia" pitchFamily="34" charset="-122"/>
                <a:cs typeface="Georgia" pitchFamily="34" charset="-120"/>
              </a:rPr>
              <a:t>€500m</a:t>
            </a:r>
            <a:endParaRPr lang="en-US" sz="3000" dirty="0"/>
          </a:p>
        </p:txBody>
      </p:sp>
      <p:sp>
        <p:nvSpPr>
          <p:cNvPr id="21" name="Text 19"/>
          <p:cNvSpPr/>
          <p:nvPr/>
        </p:nvSpPr>
        <p:spPr>
          <a:xfrm>
            <a:off x="8723376" y="3044952"/>
            <a:ext cx="2642616" cy="548640"/>
          </a:xfrm>
          <a:prstGeom prst="rect">
            <a:avLst/>
          </a:prstGeom>
          <a:noFill/>
          <a:ln/>
        </p:spPr>
        <p:txBody>
          <a:bodyPr wrap="square" lIns="0" tIns="0" rIns="0" bIns="0" rtlCol="0" anchor="ctr"/>
          <a:lstStyle/>
          <a:p>
            <a:pPr marL="0" indent="0">
              <a:buNone/>
            </a:pPr>
            <a:r>
              <a:rPr lang="en-US" sz="1200" dirty="0">
                <a:solidFill>
                  <a:srgbClr val="313233"/>
                </a:solidFill>
                <a:latin typeface="Calibri" pitchFamily="34" charset="0"/>
                <a:ea typeface="Calibri" pitchFamily="34" charset="-122"/>
                <a:cs typeface="Calibri" pitchFamily="34" charset="-120"/>
              </a:rPr>
              <a:t>new B2C service revenues</a:t>
            </a:r>
            <a:endParaRPr lang="en-US" sz="1200" dirty="0"/>
          </a:p>
        </p:txBody>
      </p:sp>
      <p:sp>
        <p:nvSpPr>
          <p:cNvPr id="22" name="Shape 20"/>
          <p:cNvSpPr/>
          <p:nvPr/>
        </p:nvSpPr>
        <p:spPr>
          <a:xfrm>
            <a:off x="548640" y="39319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3" name="Shape 21"/>
          <p:cNvSpPr/>
          <p:nvPr/>
        </p:nvSpPr>
        <p:spPr>
          <a:xfrm>
            <a:off x="548640" y="3931920"/>
            <a:ext cx="64008" cy="1783080"/>
          </a:xfrm>
          <a:prstGeom prst="rect">
            <a:avLst/>
          </a:prstGeom>
          <a:solidFill>
            <a:srgbClr val="29BA74"/>
          </a:solidFill>
          <a:ln/>
        </p:spPr>
        <p:txBody>
          <a:bodyPr/>
          <a:lstStyle/>
          <a:p>
            <a:endParaRPr lang="en-US"/>
          </a:p>
        </p:txBody>
      </p:sp>
      <p:sp>
        <p:nvSpPr>
          <p:cNvPr id="24" name="Text 22"/>
          <p:cNvSpPr/>
          <p:nvPr/>
        </p:nvSpPr>
        <p:spPr>
          <a:xfrm>
            <a:off x="822960" y="4096512"/>
            <a:ext cx="4837176" cy="36576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[Global supplier]</a:t>
            </a:r>
            <a:endParaRPr lang="en-US" sz="1500" dirty="0"/>
          </a:p>
        </p:txBody>
      </p:sp>
      <p:sp>
        <p:nvSpPr>
          <p:cNvPr id="25" name="Text 23"/>
          <p:cNvSpPr/>
          <p:nvPr/>
        </p:nvSpPr>
        <p:spPr>
          <a:xfrm>
            <a:off x="822960" y="4480560"/>
            <a:ext cx="4837176" cy="54864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Digital Twin &amp; AI efficiency levers</a:t>
            </a:r>
            <a:endParaRPr lang="en-US" sz="1200" dirty="0"/>
          </a:p>
        </p:txBody>
      </p:sp>
      <p:sp>
        <p:nvSpPr>
          <p:cNvPr id="26" name="Text 24"/>
          <p:cNvSpPr/>
          <p:nvPr/>
        </p:nvSpPr>
        <p:spPr>
          <a:xfrm>
            <a:off x="822960" y="5010912"/>
            <a:ext cx="2103120" cy="548640"/>
          </a:xfrm>
          <a:prstGeom prst="rect">
            <a:avLst/>
          </a:prstGeom>
          <a:noFill/>
          <a:ln/>
        </p:spPr>
        <p:txBody>
          <a:bodyPr wrap="square" lIns="0" tIns="0" rIns="0" bIns="0" rtlCol="0" anchor="ctr"/>
          <a:lstStyle/>
          <a:p>
            <a:pPr marL="0" indent="0">
              <a:buNone/>
            </a:pPr>
            <a:r>
              <a:rPr lang="en-US" sz="3000" b="1" dirty="0">
                <a:solidFill>
                  <a:srgbClr val="29BA74"/>
                </a:solidFill>
                <a:latin typeface="Georgia" pitchFamily="34" charset="0"/>
                <a:ea typeface="Georgia" pitchFamily="34" charset="-122"/>
                <a:cs typeface="Georgia" pitchFamily="34" charset="-120"/>
              </a:rPr>
              <a:t>€[3–5]bn</a:t>
            </a:r>
            <a:endParaRPr lang="en-US" sz="3000" dirty="0"/>
          </a:p>
        </p:txBody>
      </p:sp>
      <p:sp>
        <p:nvSpPr>
          <p:cNvPr id="27" name="Text 25"/>
          <p:cNvSpPr/>
          <p:nvPr/>
        </p:nvSpPr>
        <p:spPr>
          <a:xfrm>
            <a:off x="3017520" y="5102352"/>
            <a:ext cx="2642616" cy="548640"/>
          </a:xfrm>
          <a:prstGeom prst="rect">
            <a:avLst/>
          </a:prstGeom>
          <a:noFill/>
          <a:ln/>
        </p:spPr>
        <p:txBody>
          <a:bodyPr wrap="square" lIns="0" tIns="0" rIns="0" bIns="0" rtlCol="0" anchor="ctr"/>
          <a:lstStyle/>
          <a:p>
            <a:pPr marL="0" indent="0">
              <a:buNone/>
            </a:pPr>
            <a:r>
              <a:rPr lang="en-US" sz="1200" dirty="0">
                <a:solidFill>
                  <a:srgbClr val="313233"/>
                </a:solidFill>
                <a:latin typeface="Calibri" pitchFamily="34" charset="0"/>
                <a:ea typeface="Calibri" pitchFamily="34" charset="-122"/>
                <a:cs typeface="Calibri" pitchFamily="34" charset="-120"/>
              </a:rPr>
              <a:t>P&amp;L uplift over 5–8 years</a:t>
            </a:r>
            <a:endParaRPr lang="en-US" sz="1200" dirty="0"/>
          </a:p>
        </p:txBody>
      </p:sp>
      <p:sp>
        <p:nvSpPr>
          <p:cNvPr id="28" name="Shape 26"/>
          <p:cNvSpPr/>
          <p:nvPr/>
        </p:nvSpPr>
        <p:spPr>
          <a:xfrm>
            <a:off x="6254496" y="39319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9" name="Shape 27"/>
          <p:cNvSpPr/>
          <p:nvPr/>
        </p:nvSpPr>
        <p:spPr>
          <a:xfrm>
            <a:off x="6254496" y="3931920"/>
            <a:ext cx="64008" cy="1783080"/>
          </a:xfrm>
          <a:prstGeom prst="rect">
            <a:avLst/>
          </a:prstGeom>
          <a:solidFill>
            <a:srgbClr val="29BA74"/>
          </a:solidFill>
          <a:ln/>
        </p:spPr>
        <p:txBody>
          <a:bodyPr/>
          <a:lstStyle/>
          <a:p>
            <a:endParaRPr lang="en-US"/>
          </a:p>
        </p:txBody>
      </p:sp>
      <p:sp>
        <p:nvSpPr>
          <p:cNvPr id="30" name="Text 28"/>
          <p:cNvSpPr/>
          <p:nvPr/>
        </p:nvSpPr>
        <p:spPr>
          <a:xfrm>
            <a:off x="6528816" y="4096512"/>
            <a:ext cx="4837176" cy="36576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[Client D]</a:t>
            </a:r>
            <a:endParaRPr lang="en-US" sz="1500" dirty="0"/>
          </a:p>
        </p:txBody>
      </p:sp>
      <p:sp>
        <p:nvSpPr>
          <p:cNvPr id="31" name="Text 29"/>
          <p:cNvSpPr/>
          <p:nvPr/>
        </p:nvSpPr>
        <p:spPr>
          <a:xfrm>
            <a:off x="6528816" y="4480560"/>
            <a:ext cx="4837176" cy="548640"/>
          </a:xfrm>
          <a:prstGeom prst="rect">
            <a:avLst/>
          </a:prstGeom>
          <a:noFill/>
          <a:ln/>
        </p:spPr>
        <p:txBody>
          <a:bodyPr wrap="square" lIns="0" tIns="0" rIns="0" bIns="0" rtlCol="0" anchor="ctr"/>
          <a:lstStyle/>
          <a:p>
            <a:pPr marL="0" indent="0">
              <a:buNone/>
            </a:pPr>
            <a:r>
              <a:rPr lang="en-US" sz="1200" dirty="0">
                <a:solidFill>
                  <a:srgbClr val="6B7075"/>
                </a:solidFill>
                <a:latin typeface="Calibri" pitchFamily="34" charset="0"/>
                <a:ea typeface="Calibri" pitchFamily="34" charset="-122"/>
                <a:cs typeface="Calibri" pitchFamily="34" charset="-120"/>
              </a:rPr>
              <a:t>[Approach in one line]</a:t>
            </a:r>
            <a:endParaRPr lang="en-US" sz="1200" dirty="0"/>
          </a:p>
        </p:txBody>
      </p:sp>
      <p:sp>
        <p:nvSpPr>
          <p:cNvPr id="32" name="Text 30"/>
          <p:cNvSpPr/>
          <p:nvPr/>
        </p:nvSpPr>
        <p:spPr>
          <a:xfrm>
            <a:off x="6528816" y="5010912"/>
            <a:ext cx="2103120" cy="548640"/>
          </a:xfrm>
          <a:prstGeom prst="rect">
            <a:avLst/>
          </a:prstGeom>
          <a:noFill/>
          <a:ln/>
        </p:spPr>
        <p:txBody>
          <a:bodyPr wrap="square" lIns="0" tIns="0" rIns="0" bIns="0" rtlCol="0" anchor="ctr"/>
          <a:lstStyle/>
          <a:p>
            <a:pPr marL="0" indent="0">
              <a:buNone/>
            </a:pPr>
            <a:r>
              <a:rPr lang="en-US" sz="3000" b="1" dirty="0">
                <a:solidFill>
                  <a:srgbClr val="29BA74"/>
                </a:solidFill>
                <a:latin typeface="Georgia" pitchFamily="34" charset="0"/>
                <a:ea typeface="Georgia" pitchFamily="34" charset="-122"/>
                <a:cs typeface="Georgia" pitchFamily="34" charset="-120"/>
              </a:rPr>
              <a:t>€[X]m</a:t>
            </a:r>
            <a:endParaRPr lang="en-US" sz="3000" dirty="0"/>
          </a:p>
        </p:txBody>
      </p:sp>
      <p:sp>
        <p:nvSpPr>
          <p:cNvPr id="33" name="Text 31"/>
          <p:cNvSpPr/>
          <p:nvPr/>
        </p:nvSpPr>
        <p:spPr>
          <a:xfrm>
            <a:off x="8723376" y="5102352"/>
            <a:ext cx="2642616" cy="548640"/>
          </a:xfrm>
          <a:prstGeom prst="rect">
            <a:avLst/>
          </a:prstGeom>
          <a:noFill/>
          <a:ln/>
        </p:spPr>
        <p:txBody>
          <a:bodyPr wrap="square" lIns="0" tIns="0" rIns="0" bIns="0" rtlCol="0" anchor="ctr"/>
          <a:lstStyle/>
          <a:p>
            <a:pPr marL="0" indent="0">
              <a:buNone/>
            </a:pPr>
            <a:r>
              <a:rPr lang="en-US" sz="1200" dirty="0">
                <a:solidFill>
                  <a:srgbClr val="313233"/>
                </a:solidFill>
                <a:latin typeface="Calibri" pitchFamily="34" charset="0"/>
                <a:ea typeface="Calibri" pitchFamily="34" charset="-122"/>
                <a:cs typeface="Calibri" pitchFamily="34" charset="-120"/>
              </a:rPr>
              <a:t>[impact descriptor]</a:t>
            </a:r>
            <a:endParaRPr lang="en-US" sz="1200" dirty="0"/>
          </a:p>
        </p:txBody>
      </p:sp>
      <p:pic>
        <p:nvPicPr>
          <p:cNvPr id="37" name="Picture 36"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pic>
        <p:nvPicPr>
          <p:cNvPr id="16" name="Picture 15" descr="wm_faint.png"/>
          <p:cNvPicPr>
            <a:picLocks noChangeAspect="1"/>
          </p:cNvPicPr>
          <p:nvPr/>
        </p:nvPicPr>
        <p:blipFill>
          <a:blip r:embed="rId4"/>
          <a:stretch>
            <a:fillRect/>
          </a:stretch>
        </p:blipFill>
        <p:spPr>
          <a:xfrm>
            <a:off x="10866120" y="5623560"/>
            <a:ext cx="2016919" cy="1600200"/>
          </a:xfrm>
          <a:prstGeom prst="rect">
            <a:avLst/>
          </a:prstGeom>
        </p:spPr>
      </p:pic>
      <p:sp>
        <p:nvSpPr>
          <p:cNvPr id="14" name="Rectangle 1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3 · REVENUE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Revenue &amp; origination history</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Year-by-year, with the accounts behind the numbers.</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A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965960"/>
          <a:ext cx="11091672" cy="4023360"/>
        </p:xfrm>
        <a:graphic>
          <a:graphicData uri="http://schemas.openxmlformats.org/drawingml/2006/table">
            <a:tbl>
              <a:tblPr/>
              <a:tblGrid>
                <a:gridCol w="182880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3319272">
                  <a:extLst>
                    <a:ext uri="{9D8B030D-6E8A-4147-A177-3AD203B41FA5}">
                      <a16:colId xmlns:a16="http://schemas.microsoft.com/office/drawing/2014/main" val="20003"/>
                    </a:ext>
                  </a:extLst>
                </a:gridCol>
              </a:tblGrid>
              <a:tr h="45720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Year</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Personal revenue (€m)</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Of which origination (€m)</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Main accounts</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2022</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[X.X]</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[Y.Y]</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[Account, Account]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2023</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[X.X]</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[Y.Y]</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[Account, Account]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2024</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[X.X]</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[Y.Y]</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[Account, Account]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2025</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[X.X]</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[Y.Y]</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[Account, Account]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2026 YTD</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[X.X]</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[Y.Y]</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[Account, Account]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10" name="Text 8"/>
          <p:cNvSpPr/>
          <p:nvPr/>
        </p:nvSpPr>
        <p:spPr>
          <a:xfrm>
            <a:off x="548640" y="6035040"/>
            <a:ext cx="11091672" cy="27432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Add a total row, or split by sector, if it strengthens the story.</a:t>
            </a:r>
            <a:endParaRPr lang="en-US" sz="1050" dirty="0"/>
          </a:p>
        </p:txBody>
      </p:sp>
      <p:pic>
        <p:nvPicPr>
          <p:cNvPr id="15" name="Picture 14"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pic>
        <p:nvPicPr>
          <p:cNvPr id="16" name="Picture 15" descr="wm_faint.png"/>
          <p:cNvPicPr>
            <a:picLocks noChangeAspect="1"/>
          </p:cNvPicPr>
          <p:nvPr/>
        </p:nvPicPr>
        <p:blipFill>
          <a:blip r:embed="rId5"/>
          <a:stretch>
            <a:fillRect/>
          </a:stretch>
        </p:blipFill>
        <p:spPr>
          <a:xfrm>
            <a:off x="10866120" y="5623560"/>
            <a:ext cx="2016919" cy="1600200"/>
          </a:xfrm>
          <a:prstGeom prst="rect">
            <a:avLst/>
          </a:prstGeom>
        </p:spPr>
      </p:pic>
      <p:sp>
        <p:nvSpPr>
          <p:cNvPr id="14" name="Rectangle 1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3 · REVENUE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Revenue &amp; origination trend</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Same numbers as a chart — use when the trajectory is the point.</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B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0" name="Chart 0"/>
          <p:cNvGraphicFramePr/>
          <p:nvPr/>
        </p:nvGraphicFramePr>
        <p:xfrm>
          <a:off x="548640" y="1965960"/>
          <a:ext cx="11091672" cy="3840480"/>
        </p:xfrm>
        <a:graphic>
          <a:graphicData uri="http://schemas.openxmlformats.org/drawingml/2006/chart">
            <c:chart xmlns:c="http://schemas.openxmlformats.org/drawingml/2006/chart" xmlns:r="http://schemas.openxmlformats.org/officeDocument/2006/relationships" r:id="rId3"/>
          </a:graphicData>
        </a:graphic>
      </p:graphicFrame>
      <p:sp>
        <p:nvSpPr>
          <p:cNvPr id="11" name="Text 8"/>
          <p:cNvSpPr/>
          <p:nvPr/>
        </p:nvSpPr>
        <p:spPr>
          <a:xfrm>
            <a:off x="548640" y="5989320"/>
            <a:ext cx="11091672" cy="27432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Placeholder values shown — replace the series in the data table with your figures.</a:t>
            </a:r>
            <a:endParaRPr lang="en-US" sz="1050" dirty="0"/>
          </a:p>
        </p:txBody>
      </p:sp>
      <p:pic>
        <p:nvPicPr>
          <p:cNvPr id="15" name="Picture 14" descr="logo.png"/>
          <p:cNvPicPr>
            <a:picLocks noChangeAspect="1"/>
          </p:cNvPicPr>
          <p:nvPr/>
        </p:nvPicPr>
        <p:blipFill>
          <a:blip r:embed="rId4"/>
          <a:stretch>
            <a:fillRect/>
          </a:stretch>
        </p:blipFill>
        <p:spPr>
          <a:xfrm>
            <a:off x="548640" y="77724"/>
            <a:ext cx="987443" cy="214884"/>
          </a:xfrm>
          <a:prstGeom prst="rect">
            <a:avLst/>
          </a:prstGeom>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pic>
        <p:nvPicPr>
          <p:cNvPr id="36" name="Picture 35" descr="wm_faint.png"/>
          <p:cNvPicPr>
            <a:picLocks noChangeAspect="1"/>
          </p:cNvPicPr>
          <p:nvPr/>
        </p:nvPicPr>
        <p:blipFill>
          <a:blip r:embed="rId4"/>
          <a:stretch>
            <a:fillRect/>
          </a:stretch>
        </p:blipFill>
        <p:spPr>
          <a:xfrm>
            <a:off x="10866120" y="5623560"/>
            <a:ext cx="2016919" cy="1600200"/>
          </a:xfrm>
          <a:prstGeom prst="rect">
            <a:avLst/>
          </a:prstGeom>
        </p:spPr>
      </p:pic>
      <p:sp>
        <p:nvSpPr>
          <p:cNvPr id="34" name="Rectangle 3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3 · REVENUE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How I originate</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Short proof stories that show repeatable, self-generated revenue.</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8" name="Shape 6"/>
          <p:cNvSpPr/>
          <p:nvPr/>
        </p:nvSpPr>
        <p:spPr>
          <a:xfrm>
            <a:off x="548640" y="18745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9" name="Shape 7"/>
          <p:cNvSpPr/>
          <p:nvPr/>
        </p:nvSpPr>
        <p:spPr>
          <a:xfrm>
            <a:off x="548640" y="1874520"/>
            <a:ext cx="64008" cy="1783080"/>
          </a:xfrm>
          <a:prstGeom prst="rect">
            <a:avLst/>
          </a:prstGeom>
          <a:solidFill>
            <a:srgbClr val="29BA74"/>
          </a:solidFill>
          <a:ln/>
        </p:spPr>
        <p:txBody>
          <a:bodyPr/>
          <a:lstStyle/>
          <a:p>
            <a:endParaRPr lang="en-US"/>
          </a:p>
        </p:txBody>
      </p:sp>
      <p:sp>
        <p:nvSpPr>
          <p:cNvPr id="10" name="Shape 8"/>
          <p:cNvSpPr/>
          <p:nvPr/>
        </p:nvSpPr>
        <p:spPr>
          <a:xfrm>
            <a:off x="822960" y="2167128"/>
            <a:ext cx="457200" cy="457200"/>
          </a:xfrm>
          <a:prstGeom prst="ellipse">
            <a:avLst/>
          </a:prstGeom>
          <a:solidFill>
            <a:srgbClr val="EEF0F2"/>
          </a:solidFill>
          <a:ln w="19050">
            <a:solidFill>
              <a:srgbClr val="29BA74"/>
            </a:solidFill>
            <a:prstDash val="solid"/>
          </a:ln>
        </p:spPr>
        <p:txBody>
          <a:bodyPr/>
          <a:lstStyle/>
          <a:p>
            <a:endParaRPr lang="en-US"/>
          </a:p>
        </p:txBody>
      </p:sp>
      <p:sp>
        <p:nvSpPr>
          <p:cNvPr id="11" name="Text 9"/>
          <p:cNvSpPr/>
          <p:nvPr/>
        </p:nvSpPr>
        <p:spPr>
          <a:xfrm>
            <a:off x="822960" y="21671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1</a:t>
            </a:r>
            <a:endParaRPr lang="en-US" sz="1500" dirty="0"/>
          </a:p>
        </p:txBody>
      </p:sp>
      <p:sp>
        <p:nvSpPr>
          <p:cNvPr id="12" name="Text 10"/>
          <p:cNvSpPr/>
          <p:nvPr/>
        </p:nvSpPr>
        <p:spPr>
          <a:xfrm>
            <a:off x="1463040" y="21488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Built pipeline from own network</a:t>
            </a:r>
            <a:endParaRPr lang="en-US" sz="1500" dirty="0"/>
          </a:p>
        </p:txBody>
      </p:sp>
      <p:sp>
        <p:nvSpPr>
          <p:cNvPr id="13" name="Text 11"/>
          <p:cNvSpPr/>
          <p:nvPr/>
        </p:nvSpPr>
        <p:spPr>
          <a:xfrm>
            <a:off x="822960" y="27889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Originated €[X] at [Firm] through [network / prior clients].</a:t>
            </a:r>
            <a:endParaRPr lang="en-US" sz="1300" dirty="0"/>
          </a:p>
        </p:txBody>
      </p:sp>
      <p:sp>
        <p:nvSpPr>
          <p:cNvPr id="14" name="Shape 12"/>
          <p:cNvSpPr/>
          <p:nvPr/>
        </p:nvSpPr>
        <p:spPr>
          <a:xfrm>
            <a:off x="6254496" y="18745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5" name="Shape 13"/>
          <p:cNvSpPr/>
          <p:nvPr/>
        </p:nvSpPr>
        <p:spPr>
          <a:xfrm>
            <a:off x="6254496" y="1874520"/>
            <a:ext cx="64008" cy="1783080"/>
          </a:xfrm>
          <a:prstGeom prst="rect">
            <a:avLst/>
          </a:prstGeom>
          <a:solidFill>
            <a:srgbClr val="29BA74"/>
          </a:solidFill>
          <a:ln/>
        </p:spPr>
        <p:txBody>
          <a:bodyPr/>
          <a:lstStyle/>
          <a:p>
            <a:endParaRPr lang="en-US"/>
          </a:p>
        </p:txBody>
      </p:sp>
      <p:sp>
        <p:nvSpPr>
          <p:cNvPr id="16" name="Shape 14"/>
          <p:cNvSpPr/>
          <p:nvPr/>
        </p:nvSpPr>
        <p:spPr>
          <a:xfrm>
            <a:off x="6528816" y="2167128"/>
            <a:ext cx="457200" cy="457200"/>
          </a:xfrm>
          <a:prstGeom prst="ellipse">
            <a:avLst/>
          </a:prstGeom>
          <a:solidFill>
            <a:srgbClr val="EEF0F2"/>
          </a:solidFill>
          <a:ln w="19050">
            <a:solidFill>
              <a:srgbClr val="29BA74"/>
            </a:solidFill>
            <a:prstDash val="solid"/>
          </a:ln>
        </p:spPr>
        <p:txBody>
          <a:bodyPr/>
          <a:lstStyle/>
          <a:p>
            <a:endParaRPr lang="en-US"/>
          </a:p>
        </p:txBody>
      </p:sp>
      <p:sp>
        <p:nvSpPr>
          <p:cNvPr id="17" name="Text 15"/>
          <p:cNvSpPr/>
          <p:nvPr/>
        </p:nvSpPr>
        <p:spPr>
          <a:xfrm>
            <a:off x="6528816" y="21671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2</a:t>
            </a:r>
            <a:endParaRPr lang="en-US" sz="1500" dirty="0"/>
          </a:p>
        </p:txBody>
      </p:sp>
      <p:sp>
        <p:nvSpPr>
          <p:cNvPr id="18" name="Text 16"/>
          <p:cNvSpPr/>
          <p:nvPr/>
        </p:nvSpPr>
        <p:spPr>
          <a:xfrm>
            <a:off x="7168896" y="21488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Reactivated dormant accounts</a:t>
            </a:r>
            <a:endParaRPr lang="en-US" sz="1500" dirty="0"/>
          </a:p>
        </p:txBody>
      </p:sp>
      <p:sp>
        <p:nvSpPr>
          <p:cNvPr id="19" name="Text 17"/>
          <p:cNvSpPr/>
          <p:nvPr/>
        </p:nvSpPr>
        <p:spPr>
          <a:xfrm>
            <a:off x="6528816" y="27889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Converted [account] into €[Y] of new revenue via [specific initiative].</a:t>
            </a:r>
            <a:endParaRPr lang="en-US" sz="1300" dirty="0"/>
          </a:p>
        </p:txBody>
      </p:sp>
      <p:sp>
        <p:nvSpPr>
          <p:cNvPr id="20" name="Shape 18"/>
          <p:cNvSpPr/>
          <p:nvPr/>
        </p:nvSpPr>
        <p:spPr>
          <a:xfrm>
            <a:off x="548640" y="39319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1" name="Shape 19"/>
          <p:cNvSpPr/>
          <p:nvPr/>
        </p:nvSpPr>
        <p:spPr>
          <a:xfrm>
            <a:off x="548640" y="3931920"/>
            <a:ext cx="64008" cy="1783080"/>
          </a:xfrm>
          <a:prstGeom prst="rect">
            <a:avLst/>
          </a:prstGeom>
          <a:solidFill>
            <a:srgbClr val="29BA74"/>
          </a:solidFill>
          <a:ln/>
        </p:spPr>
        <p:txBody>
          <a:bodyPr/>
          <a:lstStyle/>
          <a:p>
            <a:endParaRPr lang="en-US"/>
          </a:p>
        </p:txBody>
      </p:sp>
      <p:sp>
        <p:nvSpPr>
          <p:cNvPr id="22" name="Shape 20"/>
          <p:cNvSpPr/>
          <p:nvPr/>
        </p:nvSpPr>
        <p:spPr>
          <a:xfrm>
            <a:off x="822960" y="4224528"/>
            <a:ext cx="457200" cy="457200"/>
          </a:xfrm>
          <a:prstGeom prst="ellipse">
            <a:avLst/>
          </a:prstGeom>
          <a:solidFill>
            <a:srgbClr val="EEF0F2"/>
          </a:solidFill>
          <a:ln w="19050">
            <a:solidFill>
              <a:srgbClr val="29BA74"/>
            </a:solidFill>
            <a:prstDash val="solid"/>
          </a:ln>
        </p:spPr>
        <p:txBody>
          <a:bodyPr/>
          <a:lstStyle/>
          <a:p>
            <a:endParaRPr lang="en-US"/>
          </a:p>
        </p:txBody>
      </p:sp>
      <p:sp>
        <p:nvSpPr>
          <p:cNvPr id="23" name="Text 21"/>
          <p:cNvSpPr/>
          <p:nvPr/>
        </p:nvSpPr>
        <p:spPr>
          <a:xfrm>
            <a:off x="822960" y="42245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3</a:t>
            </a:r>
            <a:endParaRPr lang="en-US" sz="1500" dirty="0"/>
          </a:p>
        </p:txBody>
      </p:sp>
      <p:sp>
        <p:nvSpPr>
          <p:cNvPr id="24" name="Text 22"/>
          <p:cNvSpPr/>
          <p:nvPr/>
        </p:nvSpPr>
        <p:spPr>
          <a:xfrm>
            <a:off x="1463040" y="42062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Co-created with the client</a:t>
            </a:r>
            <a:endParaRPr lang="en-US" sz="1500" dirty="0"/>
          </a:p>
        </p:txBody>
      </p:sp>
      <p:sp>
        <p:nvSpPr>
          <p:cNvPr id="25" name="Text 23"/>
          <p:cNvSpPr/>
          <p:nvPr/>
        </p:nvSpPr>
        <p:spPr>
          <a:xfrm>
            <a:off x="822960" y="48463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Built a €[Z] proposition with [client], leading to [outcome].</a:t>
            </a:r>
            <a:endParaRPr lang="en-US" sz="1300" dirty="0"/>
          </a:p>
        </p:txBody>
      </p:sp>
      <p:sp>
        <p:nvSpPr>
          <p:cNvPr id="26" name="Shape 24"/>
          <p:cNvSpPr/>
          <p:nvPr/>
        </p:nvSpPr>
        <p:spPr>
          <a:xfrm>
            <a:off x="6254496" y="39319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7" name="Shape 25"/>
          <p:cNvSpPr/>
          <p:nvPr/>
        </p:nvSpPr>
        <p:spPr>
          <a:xfrm>
            <a:off x="6254496" y="3931920"/>
            <a:ext cx="64008" cy="1783080"/>
          </a:xfrm>
          <a:prstGeom prst="rect">
            <a:avLst/>
          </a:prstGeom>
          <a:solidFill>
            <a:srgbClr val="29BA74"/>
          </a:solidFill>
          <a:ln/>
        </p:spPr>
        <p:txBody>
          <a:bodyPr/>
          <a:lstStyle/>
          <a:p>
            <a:endParaRPr lang="en-US"/>
          </a:p>
        </p:txBody>
      </p:sp>
      <p:sp>
        <p:nvSpPr>
          <p:cNvPr id="28" name="Shape 26"/>
          <p:cNvSpPr/>
          <p:nvPr/>
        </p:nvSpPr>
        <p:spPr>
          <a:xfrm>
            <a:off x="6528816" y="4224528"/>
            <a:ext cx="457200" cy="457200"/>
          </a:xfrm>
          <a:prstGeom prst="ellipse">
            <a:avLst/>
          </a:prstGeom>
          <a:solidFill>
            <a:srgbClr val="EEF0F2"/>
          </a:solidFill>
          <a:ln w="19050">
            <a:solidFill>
              <a:srgbClr val="29BA74"/>
            </a:solidFill>
            <a:prstDash val="solid"/>
          </a:ln>
        </p:spPr>
        <p:txBody>
          <a:bodyPr/>
          <a:lstStyle/>
          <a:p>
            <a:endParaRPr lang="en-US"/>
          </a:p>
        </p:txBody>
      </p:sp>
      <p:sp>
        <p:nvSpPr>
          <p:cNvPr id="29" name="Text 27"/>
          <p:cNvSpPr/>
          <p:nvPr/>
        </p:nvSpPr>
        <p:spPr>
          <a:xfrm>
            <a:off x="6528816" y="42245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4</a:t>
            </a:r>
            <a:endParaRPr lang="en-US" sz="1500" dirty="0"/>
          </a:p>
        </p:txBody>
      </p:sp>
      <p:sp>
        <p:nvSpPr>
          <p:cNvPr id="30" name="Text 28"/>
          <p:cNvSpPr/>
          <p:nvPr/>
        </p:nvSpPr>
        <p:spPr>
          <a:xfrm>
            <a:off x="7168896" y="42062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Repeat business</a:t>
            </a:r>
            <a:endParaRPr lang="en-US" sz="1500" dirty="0"/>
          </a:p>
        </p:txBody>
      </p:sp>
      <p:sp>
        <p:nvSpPr>
          <p:cNvPr id="31" name="Text 29"/>
          <p:cNvSpPr/>
          <p:nvPr/>
        </p:nvSpPr>
        <p:spPr>
          <a:xfrm>
            <a:off x="6528816" y="48463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Sustained engagements with [Client A] and [Client B] over [N] years.</a:t>
            </a:r>
            <a:endParaRPr lang="en-US" sz="1300" dirty="0"/>
          </a:p>
        </p:txBody>
      </p:sp>
      <p:pic>
        <p:nvPicPr>
          <p:cNvPr id="35" name="Picture 34"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pic>
        <p:nvPicPr>
          <p:cNvPr id="30" name="Picture 29"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8" name="Rectangle 27"/>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How I build revenue</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From existing relationships outward — sequenced, lowest-cost revenue first.</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8" name="Shape 6"/>
          <p:cNvSpPr/>
          <p:nvPr/>
        </p:nvSpPr>
        <p:spPr>
          <a:xfrm>
            <a:off x="548640" y="2103120"/>
            <a:ext cx="3453384" cy="27432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9" name="Shape 7"/>
          <p:cNvSpPr/>
          <p:nvPr/>
        </p:nvSpPr>
        <p:spPr>
          <a:xfrm>
            <a:off x="548640" y="2103120"/>
            <a:ext cx="64008" cy="2743200"/>
          </a:xfrm>
          <a:prstGeom prst="rect">
            <a:avLst/>
          </a:prstGeom>
          <a:solidFill>
            <a:srgbClr val="29BA74"/>
          </a:solidFill>
          <a:ln/>
        </p:spPr>
        <p:txBody>
          <a:bodyPr/>
          <a:lstStyle/>
          <a:p>
            <a:endParaRPr lang="en-US"/>
          </a:p>
        </p:txBody>
      </p:sp>
      <p:sp>
        <p:nvSpPr>
          <p:cNvPr id="10" name="Text 8"/>
          <p:cNvSpPr/>
          <p:nvPr/>
        </p:nvSpPr>
        <p:spPr>
          <a:xfrm>
            <a:off x="822960" y="2286000"/>
            <a:ext cx="1097280" cy="914400"/>
          </a:xfrm>
          <a:prstGeom prst="rect">
            <a:avLst/>
          </a:prstGeom>
          <a:noFill/>
          <a:ln/>
        </p:spPr>
        <p:txBody>
          <a:bodyPr wrap="square" lIns="0" tIns="0" rIns="0" bIns="0" rtlCol="0" anchor="ctr"/>
          <a:lstStyle/>
          <a:p>
            <a:pPr marL="0" indent="0">
              <a:buNone/>
            </a:pPr>
            <a:r>
              <a:rPr lang="en-US" sz="5200" b="1" dirty="0">
                <a:solidFill>
                  <a:srgbClr val="29BA74"/>
                </a:solidFill>
                <a:latin typeface="Georgia" pitchFamily="34" charset="0"/>
                <a:ea typeface="Georgia" pitchFamily="34" charset="-122"/>
                <a:cs typeface="Georgia" pitchFamily="34" charset="-120"/>
              </a:rPr>
              <a:t>1</a:t>
            </a:r>
            <a:endParaRPr lang="en-US" sz="5200" dirty="0"/>
          </a:p>
        </p:txBody>
      </p:sp>
      <p:sp>
        <p:nvSpPr>
          <p:cNvPr id="11" name="Text 9"/>
          <p:cNvSpPr/>
          <p:nvPr/>
        </p:nvSpPr>
        <p:spPr>
          <a:xfrm>
            <a:off x="822960" y="3291840"/>
            <a:ext cx="2904744" cy="640080"/>
          </a:xfrm>
          <a:prstGeom prst="rect">
            <a:avLst/>
          </a:prstGeom>
          <a:noFill/>
          <a:ln/>
        </p:spPr>
        <p:txBody>
          <a:bodyPr wrap="square" lIns="0" tIns="0" rIns="0" bIns="0" rtlCol="0" anchor="ctr"/>
          <a:lstStyle/>
          <a:p>
            <a:pPr marL="0" indent="0">
              <a:buNone/>
            </a:pPr>
            <a:r>
              <a:rPr lang="en-US" sz="1700" b="1" dirty="0">
                <a:solidFill>
                  <a:srgbClr val="313233"/>
                </a:solidFill>
                <a:latin typeface="Georgia" pitchFamily="34" charset="0"/>
                <a:ea typeface="Georgia" pitchFamily="34" charset="-122"/>
                <a:cs typeface="Georgia" pitchFamily="34" charset="-120"/>
              </a:rPr>
              <a:t>Expand existing clients</a:t>
            </a:r>
            <a:endParaRPr lang="en-US" sz="1700" dirty="0"/>
          </a:p>
        </p:txBody>
      </p:sp>
      <p:sp>
        <p:nvSpPr>
          <p:cNvPr id="12" name="Text 10"/>
          <p:cNvSpPr/>
          <p:nvPr/>
        </p:nvSpPr>
        <p:spPr>
          <a:xfrm>
            <a:off x="822960" y="3886200"/>
            <a:ext cx="2904744" cy="822960"/>
          </a:xfrm>
          <a:prstGeom prst="rect">
            <a:avLst/>
          </a:prstGeom>
          <a:noFill/>
          <a:ln/>
        </p:spPr>
        <p:txBody>
          <a:bodyPr wrap="square" lIns="0" tIns="0" rIns="0" bIns="0" rtlCol="0" anchor="ctr"/>
          <a:lstStyle/>
          <a:p>
            <a:pPr marL="0" indent="0">
              <a:buNone/>
            </a:pPr>
            <a:r>
              <a:rPr lang="en-US" sz="1300" dirty="0">
                <a:solidFill>
                  <a:srgbClr val="6B7075"/>
                </a:solidFill>
                <a:latin typeface="Calibri" pitchFamily="34" charset="0"/>
                <a:ea typeface="Calibri" pitchFamily="34" charset="-122"/>
                <a:cs typeface="Calibri" pitchFamily="34" charset="-120"/>
              </a:rPr>
              <a:t>Highest-conversion, lowest-cost revenue. Always the first move.</a:t>
            </a:r>
            <a:endParaRPr lang="en-US" sz="1300" dirty="0"/>
          </a:p>
        </p:txBody>
      </p:sp>
      <p:sp>
        <p:nvSpPr>
          <p:cNvPr id="13" name="Text 11"/>
          <p:cNvSpPr/>
          <p:nvPr/>
        </p:nvSpPr>
        <p:spPr>
          <a:xfrm>
            <a:off x="4047744" y="3108960"/>
            <a:ext cx="274320" cy="548640"/>
          </a:xfrm>
          <a:prstGeom prst="rect">
            <a:avLst/>
          </a:prstGeom>
          <a:noFill/>
          <a:ln/>
        </p:spPr>
        <p:txBody>
          <a:bodyPr wrap="square" lIns="0" tIns="0" rIns="0" bIns="0" rtlCol="0" anchor="ctr"/>
          <a:lstStyle/>
          <a:p>
            <a:pPr marL="0" indent="0" algn="ctr">
              <a:buNone/>
            </a:pPr>
            <a:r>
              <a:rPr lang="en-US" sz="2400" b="1" dirty="0">
                <a:solidFill>
                  <a:srgbClr val="D5D8DC"/>
                </a:solidFill>
                <a:latin typeface="Calibri" pitchFamily="34" charset="0"/>
                <a:ea typeface="Calibri" pitchFamily="34" charset="-122"/>
                <a:cs typeface="Calibri" pitchFamily="34" charset="-120"/>
              </a:rPr>
              <a:t>→</a:t>
            </a:r>
            <a:endParaRPr lang="en-US" sz="2400" dirty="0"/>
          </a:p>
        </p:txBody>
      </p:sp>
      <p:sp>
        <p:nvSpPr>
          <p:cNvPr id="14" name="Shape 12"/>
          <p:cNvSpPr/>
          <p:nvPr/>
        </p:nvSpPr>
        <p:spPr>
          <a:xfrm>
            <a:off x="4367784" y="2103120"/>
            <a:ext cx="3453384" cy="27432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5" name="Shape 13"/>
          <p:cNvSpPr/>
          <p:nvPr/>
        </p:nvSpPr>
        <p:spPr>
          <a:xfrm>
            <a:off x="4367784" y="2103120"/>
            <a:ext cx="64008" cy="2743200"/>
          </a:xfrm>
          <a:prstGeom prst="rect">
            <a:avLst/>
          </a:prstGeom>
          <a:solidFill>
            <a:srgbClr val="29BA74"/>
          </a:solidFill>
          <a:ln/>
        </p:spPr>
        <p:txBody>
          <a:bodyPr/>
          <a:lstStyle/>
          <a:p>
            <a:endParaRPr lang="en-US"/>
          </a:p>
        </p:txBody>
      </p:sp>
      <p:sp>
        <p:nvSpPr>
          <p:cNvPr id="16" name="Text 14"/>
          <p:cNvSpPr/>
          <p:nvPr/>
        </p:nvSpPr>
        <p:spPr>
          <a:xfrm>
            <a:off x="4642104" y="2286000"/>
            <a:ext cx="1097280" cy="914400"/>
          </a:xfrm>
          <a:prstGeom prst="rect">
            <a:avLst/>
          </a:prstGeom>
          <a:noFill/>
          <a:ln/>
        </p:spPr>
        <p:txBody>
          <a:bodyPr wrap="square" lIns="0" tIns="0" rIns="0" bIns="0" rtlCol="0" anchor="ctr"/>
          <a:lstStyle/>
          <a:p>
            <a:pPr marL="0" indent="0">
              <a:buNone/>
            </a:pPr>
            <a:r>
              <a:rPr lang="en-US" sz="5200" b="1" dirty="0">
                <a:solidFill>
                  <a:srgbClr val="4A4D51"/>
                </a:solidFill>
                <a:latin typeface="Georgia" pitchFamily="34" charset="0"/>
                <a:ea typeface="Georgia" pitchFamily="34" charset="-122"/>
                <a:cs typeface="Georgia" pitchFamily="34" charset="-120"/>
              </a:rPr>
              <a:t>2</a:t>
            </a:r>
            <a:endParaRPr lang="en-US" sz="5200" dirty="0"/>
          </a:p>
        </p:txBody>
      </p:sp>
      <p:sp>
        <p:nvSpPr>
          <p:cNvPr id="17" name="Text 15"/>
          <p:cNvSpPr/>
          <p:nvPr/>
        </p:nvSpPr>
        <p:spPr>
          <a:xfrm>
            <a:off x="4642104" y="3291840"/>
            <a:ext cx="2904744" cy="640080"/>
          </a:xfrm>
          <a:prstGeom prst="rect">
            <a:avLst/>
          </a:prstGeom>
          <a:noFill/>
          <a:ln/>
        </p:spPr>
        <p:txBody>
          <a:bodyPr wrap="square" lIns="0" tIns="0" rIns="0" bIns="0" rtlCol="0" anchor="ctr"/>
          <a:lstStyle/>
          <a:p>
            <a:pPr marL="0" indent="0">
              <a:buNone/>
            </a:pPr>
            <a:r>
              <a:rPr lang="en-US" sz="1700" b="1" dirty="0">
                <a:solidFill>
                  <a:srgbClr val="313233"/>
                </a:solidFill>
                <a:latin typeface="Georgia" pitchFamily="34" charset="0"/>
                <a:ea typeface="Georgia" pitchFamily="34" charset="-122"/>
                <a:cs typeface="Georgia" pitchFamily="34" charset="-120"/>
              </a:rPr>
              <a:t>Activate the network</a:t>
            </a:r>
            <a:endParaRPr lang="en-US" sz="1700" dirty="0"/>
          </a:p>
        </p:txBody>
      </p:sp>
      <p:sp>
        <p:nvSpPr>
          <p:cNvPr id="18" name="Text 16"/>
          <p:cNvSpPr/>
          <p:nvPr/>
        </p:nvSpPr>
        <p:spPr>
          <a:xfrm>
            <a:off x="4642104" y="3886200"/>
            <a:ext cx="2904744" cy="822960"/>
          </a:xfrm>
          <a:prstGeom prst="rect">
            <a:avLst/>
          </a:prstGeom>
          <a:noFill/>
          <a:ln/>
        </p:spPr>
        <p:txBody>
          <a:bodyPr wrap="square" lIns="0" tIns="0" rIns="0" bIns="0" rtlCol="0" anchor="ctr"/>
          <a:lstStyle/>
          <a:p>
            <a:pPr marL="0" indent="0">
              <a:buNone/>
            </a:pPr>
            <a:r>
              <a:rPr lang="en-US" sz="1300" dirty="0">
                <a:solidFill>
                  <a:srgbClr val="6B7075"/>
                </a:solidFill>
                <a:latin typeface="Calibri" pitchFamily="34" charset="0"/>
                <a:ea typeface="Calibri" pitchFamily="34" charset="-122"/>
                <a:cs typeface="Calibri" pitchFamily="34" charset="-120"/>
              </a:rPr>
              <a:t>5–10 year relationships — company &amp; person, warm not cold.</a:t>
            </a:r>
            <a:endParaRPr lang="en-US" sz="1300" dirty="0"/>
          </a:p>
        </p:txBody>
      </p:sp>
      <p:sp>
        <p:nvSpPr>
          <p:cNvPr id="19" name="Text 17"/>
          <p:cNvSpPr/>
          <p:nvPr/>
        </p:nvSpPr>
        <p:spPr>
          <a:xfrm>
            <a:off x="7866888" y="3108960"/>
            <a:ext cx="274320" cy="548640"/>
          </a:xfrm>
          <a:prstGeom prst="rect">
            <a:avLst/>
          </a:prstGeom>
          <a:noFill/>
          <a:ln/>
        </p:spPr>
        <p:txBody>
          <a:bodyPr wrap="square" lIns="0" tIns="0" rIns="0" bIns="0" rtlCol="0" anchor="ctr"/>
          <a:lstStyle/>
          <a:p>
            <a:pPr marL="0" indent="0" algn="ctr">
              <a:buNone/>
            </a:pPr>
            <a:r>
              <a:rPr lang="en-US" sz="2400" b="1" dirty="0">
                <a:solidFill>
                  <a:srgbClr val="D5D8DC"/>
                </a:solidFill>
                <a:latin typeface="Calibri" pitchFamily="34" charset="0"/>
                <a:ea typeface="Calibri" pitchFamily="34" charset="-122"/>
                <a:cs typeface="Calibri" pitchFamily="34" charset="-120"/>
              </a:rPr>
              <a:t>→</a:t>
            </a:r>
            <a:endParaRPr lang="en-US" sz="2400" dirty="0"/>
          </a:p>
        </p:txBody>
      </p:sp>
      <p:sp>
        <p:nvSpPr>
          <p:cNvPr id="20" name="Shape 18"/>
          <p:cNvSpPr/>
          <p:nvPr/>
        </p:nvSpPr>
        <p:spPr>
          <a:xfrm>
            <a:off x="8186928" y="2103120"/>
            <a:ext cx="3453384" cy="27432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1" name="Shape 19"/>
          <p:cNvSpPr/>
          <p:nvPr/>
        </p:nvSpPr>
        <p:spPr>
          <a:xfrm>
            <a:off x="8186928" y="2103120"/>
            <a:ext cx="64008" cy="2743200"/>
          </a:xfrm>
          <a:prstGeom prst="rect">
            <a:avLst/>
          </a:prstGeom>
          <a:solidFill>
            <a:srgbClr val="29BA74"/>
          </a:solidFill>
          <a:ln/>
        </p:spPr>
        <p:txBody>
          <a:bodyPr/>
          <a:lstStyle/>
          <a:p>
            <a:endParaRPr lang="en-US"/>
          </a:p>
        </p:txBody>
      </p:sp>
      <p:sp>
        <p:nvSpPr>
          <p:cNvPr id="22" name="Text 20"/>
          <p:cNvSpPr/>
          <p:nvPr/>
        </p:nvSpPr>
        <p:spPr>
          <a:xfrm>
            <a:off x="8461248" y="2286000"/>
            <a:ext cx="1097280" cy="914400"/>
          </a:xfrm>
          <a:prstGeom prst="rect">
            <a:avLst/>
          </a:prstGeom>
          <a:noFill/>
          <a:ln/>
        </p:spPr>
        <p:txBody>
          <a:bodyPr wrap="square" lIns="0" tIns="0" rIns="0" bIns="0" rtlCol="0" anchor="ctr"/>
          <a:lstStyle/>
          <a:p>
            <a:pPr marL="0" indent="0">
              <a:buNone/>
            </a:pPr>
            <a:r>
              <a:rPr lang="en-US" sz="5200" b="1" dirty="0">
                <a:solidFill>
                  <a:srgbClr val="29BA74"/>
                </a:solidFill>
                <a:latin typeface="Georgia" pitchFamily="34" charset="0"/>
                <a:ea typeface="Georgia" pitchFamily="34" charset="-122"/>
                <a:cs typeface="Georgia" pitchFamily="34" charset="-120"/>
              </a:rPr>
              <a:t>3</a:t>
            </a:r>
            <a:endParaRPr lang="en-US" sz="5200" dirty="0"/>
          </a:p>
        </p:txBody>
      </p:sp>
      <p:sp>
        <p:nvSpPr>
          <p:cNvPr id="23" name="Text 21"/>
          <p:cNvSpPr/>
          <p:nvPr/>
        </p:nvSpPr>
        <p:spPr>
          <a:xfrm>
            <a:off x="8461248" y="3291840"/>
            <a:ext cx="2904744" cy="640080"/>
          </a:xfrm>
          <a:prstGeom prst="rect">
            <a:avLst/>
          </a:prstGeom>
          <a:noFill/>
          <a:ln/>
        </p:spPr>
        <p:txBody>
          <a:bodyPr wrap="square" lIns="0" tIns="0" rIns="0" bIns="0" rtlCol="0" anchor="ctr"/>
          <a:lstStyle/>
          <a:p>
            <a:pPr marL="0" indent="0">
              <a:buNone/>
            </a:pPr>
            <a:r>
              <a:rPr lang="en-US" sz="1700" b="1" dirty="0">
                <a:solidFill>
                  <a:srgbClr val="313233"/>
                </a:solidFill>
                <a:latin typeface="Georgia" pitchFamily="34" charset="0"/>
                <a:ea typeface="Georgia" pitchFamily="34" charset="-122"/>
                <a:cs typeface="Georgia" pitchFamily="34" charset="-120"/>
              </a:rPr>
              <a:t>New origination</a:t>
            </a:r>
            <a:endParaRPr lang="en-US" sz="1700" dirty="0"/>
          </a:p>
        </p:txBody>
      </p:sp>
      <p:sp>
        <p:nvSpPr>
          <p:cNvPr id="24" name="Text 22"/>
          <p:cNvSpPr/>
          <p:nvPr/>
        </p:nvSpPr>
        <p:spPr>
          <a:xfrm>
            <a:off x="8461248" y="3886200"/>
            <a:ext cx="2904744" cy="822960"/>
          </a:xfrm>
          <a:prstGeom prst="rect">
            <a:avLst/>
          </a:prstGeom>
          <a:noFill/>
          <a:ln/>
        </p:spPr>
        <p:txBody>
          <a:bodyPr wrap="square" lIns="0" tIns="0" rIns="0" bIns="0" rtlCol="0" anchor="ctr"/>
          <a:lstStyle/>
          <a:p>
            <a:pPr marL="0" indent="0">
              <a:buNone/>
            </a:pPr>
            <a:r>
              <a:rPr lang="en-US" sz="1300" dirty="0">
                <a:solidFill>
                  <a:srgbClr val="6B7075"/>
                </a:solidFill>
                <a:latin typeface="Calibri" pitchFamily="34" charset="0"/>
                <a:ea typeface="Calibri" pitchFamily="34" charset="-122"/>
                <a:cs typeface="Calibri" pitchFamily="34" charset="-120"/>
              </a:rPr>
              <a:t>AI-assisted, personally targeted. Board / C-suite only.</a:t>
            </a:r>
            <a:endParaRPr lang="en-US" sz="1300" dirty="0"/>
          </a:p>
        </p:txBody>
      </p:sp>
      <p:sp>
        <p:nvSpPr>
          <p:cNvPr id="25" name="Text 23"/>
          <p:cNvSpPr/>
          <p:nvPr/>
        </p:nvSpPr>
        <p:spPr>
          <a:xfrm>
            <a:off x="548640" y="5212080"/>
            <a:ext cx="11091672" cy="548640"/>
          </a:xfrm>
          <a:prstGeom prst="rect">
            <a:avLst/>
          </a:prstGeom>
          <a:noFill/>
          <a:ln/>
        </p:spPr>
        <p:txBody>
          <a:bodyPr wrap="square" lIns="0" tIns="0" rIns="0" bIns="0" rtlCol="0" anchor="ctr"/>
          <a:lstStyle/>
          <a:p>
            <a:pPr marL="0" indent="0" algn="ctr">
              <a:buNone/>
            </a:pPr>
            <a:r>
              <a:rPr lang="en-US" sz="1400" b="1" dirty="0">
                <a:solidFill>
                  <a:srgbClr val="313233"/>
                </a:solidFill>
                <a:latin typeface="Georgia" pitchFamily="34" charset="0"/>
                <a:ea typeface="Georgia" pitchFamily="34" charset="-122"/>
                <a:cs typeface="Georgia" pitchFamily="34" charset="-120"/>
              </a:rPr>
              <a:t>Expected revenue:   12 months ~€[2]m    |    12–24 months +€[3]m    |    24–36 months +€[5]m</a:t>
            </a:r>
            <a:endParaRPr lang="en-US" sz="1400" dirty="0"/>
          </a:p>
        </p:txBody>
      </p:sp>
      <p:pic>
        <p:nvPicPr>
          <p:cNvPr id="29" name="Picture 28"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pic>
        <p:nvPicPr>
          <p:cNvPr id="30" name="Picture 29"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8" name="Rectangle 27"/>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Year-1 milestones</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Phased plan with clear checkpoints for the first 12 months.</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A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548640" y="1920240"/>
            <a:ext cx="3483864" cy="31089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1" name="Shape 9"/>
          <p:cNvSpPr/>
          <p:nvPr/>
        </p:nvSpPr>
        <p:spPr>
          <a:xfrm>
            <a:off x="548640" y="1920240"/>
            <a:ext cx="64008" cy="3108960"/>
          </a:xfrm>
          <a:prstGeom prst="rect">
            <a:avLst/>
          </a:prstGeom>
          <a:solidFill>
            <a:srgbClr val="29BA74"/>
          </a:solidFill>
          <a:ln/>
        </p:spPr>
        <p:txBody>
          <a:bodyPr/>
          <a:lstStyle/>
          <a:p>
            <a:endParaRPr lang="en-US"/>
          </a:p>
        </p:txBody>
      </p:sp>
      <p:sp>
        <p:nvSpPr>
          <p:cNvPr id="12" name="Shape 10"/>
          <p:cNvSpPr/>
          <p:nvPr/>
        </p:nvSpPr>
        <p:spPr>
          <a:xfrm>
            <a:off x="612648" y="1920240"/>
            <a:ext cx="3419856" cy="548640"/>
          </a:xfrm>
          <a:prstGeom prst="rect">
            <a:avLst/>
          </a:prstGeom>
          <a:solidFill>
            <a:srgbClr val="EEF0F2"/>
          </a:solidFill>
          <a:ln/>
        </p:spPr>
        <p:txBody>
          <a:bodyPr/>
          <a:lstStyle/>
          <a:p>
            <a:endParaRPr lang="en-US"/>
          </a:p>
        </p:txBody>
      </p:sp>
      <p:sp>
        <p:nvSpPr>
          <p:cNvPr id="13" name="Text 11"/>
          <p:cNvSpPr/>
          <p:nvPr/>
        </p:nvSpPr>
        <p:spPr>
          <a:xfrm>
            <a:off x="777240" y="1920240"/>
            <a:ext cx="3118104" cy="548640"/>
          </a:xfrm>
          <a:prstGeom prst="rect">
            <a:avLst/>
          </a:prstGeom>
          <a:noFill/>
          <a:ln/>
        </p:spPr>
        <p:txBody>
          <a:bodyPr wrap="square" lIns="0" tIns="0" rIns="0" bIns="0" rtlCol="0" anchor="ctr"/>
          <a:lstStyle/>
          <a:p>
            <a:pPr marL="0" indent="0">
              <a:buNone/>
            </a:pPr>
            <a:r>
              <a:rPr lang="en-US" sz="1500" b="1" dirty="0">
                <a:solidFill>
                  <a:srgbClr val="1E8A55"/>
                </a:solidFill>
                <a:latin typeface="Georgia" pitchFamily="34" charset="0"/>
                <a:ea typeface="Georgia" pitchFamily="34" charset="-122"/>
                <a:cs typeface="Georgia" pitchFamily="34" charset="-120"/>
              </a:rPr>
              <a:t>0–3 months</a:t>
            </a:r>
            <a:endParaRPr lang="en-US" sz="1500" dirty="0"/>
          </a:p>
        </p:txBody>
      </p:sp>
      <p:sp>
        <p:nvSpPr>
          <p:cNvPr id="14" name="Text 12"/>
          <p:cNvSpPr/>
          <p:nvPr/>
        </p:nvSpPr>
        <p:spPr>
          <a:xfrm>
            <a:off x="804672" y="2651760"/>
            <a:ext cx="3026664" cy="2194560"/>
          </a:xfrm>
          <a:prstGeom prst="rect">
            <a:avLst/>
          </a:prstGeom>
          <a:noFill/>
          <a:ln/>
        </p:spPr>
        <p:txBody>
          <a:bodyPr wrap="square" lIns="0" tIns="0" rIns="0" bIns="0" rtlCol="0" anchor="ctr"/>
          <a:lstStyle/>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Meet the team &amp; existing clients</a:t>
            </a:r>
            <a:endParaRPr lang="en-US" sz="1250" dirty="0"/>
          </a:p>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Reactivate network</a:t>
            </a:r>
            <a:endParaRPr lang="en-US" sz="1250" dirty="0"/>
          </a:p>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[10]+ warm conversations</a:t>
            </a:r>
            <a:endParaRPr lang="en-US" sz="1250" dirty="0"/>
          </a:p>
        </p:txBody>
      </p:sp>
      <p:sp>
        <p:nvSpPr>
          <p:cNvPr id="15" name="Shape 13"/>
          <p:cNvSpPr/>
          <p:nvPr/>
        </p:nvSpPr>
        <p:spPr>
          <a:xfrm>
            <a:off x="4352544" y="1920240"/>
            <a:ext cx="3483864" cy="31089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6" name="Shape 14"/>
          <p:cNvSpPr/>
          <p:nvPr/>
        </p:nvSpPr>
        <p:spPr>
          <a:xfrm>
            <a:off x="4352544" y="1920240"/>
            <a:ext cx="64008" cy="3108960"/>
          </a:xfrm>
          <a:prstGeom prst="rect">
            <a:avLst/>
          </a:prstGeom>
          <a:solidFill>
            <a:srgbClr val="29BA74"/>
          </a:solidFill>
          <a:ln/>
        </p:spPr>
        <p:txBody>
          <a:bodyPr/>
          <a:lstStyle/>
          <a:p>
            <a:endParaRPr lang="en-US"/>
          </a:p>
        </p:txBody>
      </p:sp>
      <p:sp>
        <p:nvSpPr>
          <p:cNvPr id="17" name="Shape 15"/>
          <p:cNvSpPr/>
          <p:nvPr/>
        </p:nvSpPr>
        <p:spPr>
          <a:xfrm>
            <a:off x="4416552" y="1920240"/>
            <a:ext cx="3419856" cy="548640"/>
          </a:xfrm>
          <a:prstGeom prst="rect">
            <a:avLst/>
          </a:prstGeom>
          <a:solidFill>
            <a:srgbClr val="EEF0F2"/>
          </a:solidFill>
          <a:ln/>
        </p:spPr>
        <p:txBody>
          <a:bodyPr/>
          <a:lstStyle/>
          <a:p>
            <a:endParaRPr lang="en-US"/>
          </a:p>
        </p:txBody>
      </p:sp>
      <p:sp>
        <p:nvSpPr>
          <p:cNvPr id="18" name="Text 16"/>
          <p:cNvSpPr/>
          <p:nvPr/>
        </p:nvSpPr>
        <p:spPr>
          <a:xfrm>
            <a:off x="4581144" y="1920240"/>
            <a:ext cx="3118104" cy="548640"/>
          </a:xfrm>
          <a:prstGeom prst="rect">
            <a:avLst/>
          </a:prstGeom>
          <a:noFill/>
          <a:ln/>
        </p:spPr>
        <p:txBody>
          <a:bodyPr wrap="square" lIns="0" tIns="0" rIns="0" bIns="0" rtlCol="0" anchor="ctr"/>
          <a:lstStyle/>
          <a:p>
            <a:pPr marL="0" indent="0">
              <a:buNone/>
            </a:pPr>
            <a:r>
              <a:rPr lang="en-US" sz="1500" b="1" dirty="0">
                <a:solidFill>
                  <a:srgbClr val="1E8A55"/>
                </a:solidFill>
                <a:latin typeface="Georgia" pitchFamily="34" charset="0"/>
                <a:ea typeface="Georgia" pitchFamily="34" charset="-122"/>
                <a:cs typeface="Georgia" pitchFamily="34" charset="-120"/>
              </a:rPr>
              <a:t>3–6 months</a:t>
            </a:r>
            <a:endParaRPr lang="en-US" sz="1500" dirty="0"/>
          </a:p>
        </p:txBody>
      </p:sp>
      <p:sp>
        <p:nvSpPr>
          <p:cNvPr id="19" name="Text 17"/>
          <p:cNvSpPr/>
          <p:nvPr/>
        </p:nvSpPr>
        <p:spPr>
          <a:xfrm>
            <a:off x="4608576" y="2651760"/>
            <a:ext cx="3026664" cy="2194560"/>
          </a:xfrm>
          <a:prstGeom prst="rect">
            <a:avLst/>
          </a:prstGeom>
          <a:noFill/>
          <a:ln/>
        </p:spPr>
        <p:txBody>
          <a:bodyPr wrap="square" lIns="0" tIns="0" rIns="0" bIns="0" rtlCol="0" anchor="ctr"/>
          <a:lstStyle/>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[2] anchor clients engaged &amp; qualified</a:t>
            </a:r>
            <a:endParaRPr lang="en-US" sz="1250" dirty="0"/>
          </a:p>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Existing client(s) converted</a:t>
            </a:r>
            <a:endParaRPr lang="en-US" sz="1250" dirty="0"/>
          </a:p>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Targeted industry approach built</a:t>
            </a:r>
            <a:endParaRPr lang="en-US" sz="1250" dirty="0"/>
          </a:p>
        </p:txBody>
      </p:sp>
      <p:sp>
        <p:nvSpPr>
          <p:cNvPr id="20" name="Shape 18"/>
          <p:cNvSpPr/>
          <p:nvPr/>
        </p:nvSpPr>
        <p:spPr>
          <a:xfrm>
            <a:off x="8156448" y="1920240"/>
            <a:ext cx="3483864" cy="31089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1" name="Shape 19"/>
          <p:cNvSpPr/>
          <p:nvPr/>
        </p:nvSpPr>
        <p:spPr>
          <a:xfrm>
            <a:off x="8156448" y="1920240"/>
            <a:ext cx="64008" cy="3108960"/>
          </a:xfrm>
          <a:prstGeom prst="rect">
            <a:avLst/>
          </a:prstGeom>
          <a:solidFill>
            <a:srgbClr val="29BA74"/>
          </a:solidFill>
          <a:ln/>
        </p:spPr>
        <p:txBody>
          <a:bodyPr/>
          <a:lstStyle/>
          <a:p>
            <a:endParaRPr lang="en-US"/>
          </a:p>
        </p:txBody>
      </p:sp>
      <p:sp>
        <p:nvSpPr>
          <p:cNvPr id="22" name="Shape 20"/>
          <p:cNvSpPr/>
          <p:nvPr/>
        </p:nvSpPr>
        <p:spPr>
          <a:xfrm>
            <a:off x="8220456" y="1920240"/>
            <a:ext cx="3419856" cy="548640"/>
          </a:xfrm>
          <a:prstGeom prst="rect">
            <a:avLst/>
          </a:prstGeom>
          <a:solidFill>
            <a:srgbClr val="EEF0F2"/>
          </a:solidFill>
          <a:ln/>
        </p:spPr>
        <p:txBody>
          <a:bodyPr/>
          <a:lstStyle/>
          <a:p>
            <a:endParaRPr lang="en-US"/>
          </a:p>
        </p:txBody>
      </p:sp>
      <p:sp>
        <p:nvSpPr>
          <p:cNvPr id="23" name="Text 21"/>
          <p:cNvSpPr/>
          <p:nvPr/>
        </p:nvSpPr>
        <p:spPr>
          <a:xfrm>
            <a:off x="8385048" y="1920240"/>
            <a:ext cx="3118104" cy="548640"/>
          </a:xfrm>
          <a:prstGeom prst="rect">
            <a:avLst/>
          </a:prstGeom>
          <a:noFill/>
          <a:ln/>
        </p:spPr>
        <p:txBody>
          <a:bodyPr wrap="square" lIns="0" tIns="0" rIns="0" bIns="0" rtlCol="0" anchor="ctr"/>
          <a:lstStyle/>
          <a:p>
            <a:pPr marL="0" indent="0">
              <a:buNone/>
            </a:pPr>
            <a:r>
              <a:rPr lang="en-US" sz="1500" b="1" dirty="0">
                <a:solidFill>
                  <a:srgbClr val="1E8A55"/>
                </a:solidFill>
                <a:latin typeface="Georgia" pitchFamily="34" charset="0"/>
                <a:ea typeface="Georgia" pitchFamily="34" charset="-122"/>
                <a:cs typeface="Georgia" pitchFamily="34" charset="-120"/>
              </a:rPr>
              <a:t>6–12 months</a:t>
            </a:r>
            <a:endParaRPr lang="en-US" sz="1500" dirty="0"/>
          </a:p>
        </p:txBody>
      </p:sp>
      <p:sp>
        <p:nvSpPr>
          <p:cNvPr id="24" name="Text 22"/>
          <p:cNvSpPr/>
          <p:nvPr/>
        </p:nvSpPr>
        <p:spPr>
          <a:xfrm>
            <a:off x="8412480" y="2651760"/>
            <a:ext cx="3026664" cy="2194560"/>
          </a:xfrm>
          <a:prstGeom prst="rect">
            <a:avLst/>
          </a:prstGeom>
          <a:noFill/>
          <a:ln/>
        </p:spPr>
        <p:txBody>
          <a:bodyPr wrap="square" lIns="0" tIns="0" rIns="0" bIns="0" rtlCol="0" anchor="ctr"/>
          <a:lstStyle/>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First multi-year project(s) signed</a:t>
            </a:r>
            <a:endParaRPr lang="en-US" sz="1250" dirty="0"/>
          </a:p>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New market(s) established</a:t>
            </a:r>
            <a:endParaRPr lang="en-US" sz="1250" dirty="0"/>
          </a:p>
          <a:p>
            <a:pPr marL="342900" indent="-342900">
              <a:spcAft>
                <a:spcPts val="1000"/>
              </a:spcAft>
              <a:buSzPct val="100000"/>
              <a:buChar char="•"/>
            </a:pPr>
            <a:r>
              <a:rPr lang="en-US" sz="1250" dirty="0">
                <a:solidFill>
                  <a:srgbClr val="313233"/>
                </a:solidFill>
                <a:latin typeface="Calibri" pitchFamily="34" charset="0"/>
                <a:ea typeface="Calibri" pitchFamily="34" charset="-122"/>
                <a:cs typeface="Calibri" pitchFamily="34" charset="-120"/>
              </a:rPr>
              <a:t>Support to other regions</a:t>
            </a:r>
            <a:endParaRPr lang="en-US" sz="1250" dirty="0"/>
          </a:p>
        </p:txBody>
      </p:sp>
      <p:sp>
        <p:nvSpPr>
          <p:cNvPr id="25" name="Text 23"/>
          <p:cNvSpPr/>
          <p:nvPr/>
        </p:nvSpPr>
        <p:spPr>
          <a:xfrm>
            <a:off x="548640" y="5257800"/>
            <a:ext cx="11091672" cy="502920"/>
          </a:xfrm>
          <a:prstGeom prst="rect">
            <a:avLst/>
          </a:prstGeom>
          <a:noFill/>
          <a:ln/>
        </p:spPr>
        <p:txBody>
          <a:bodyPr wrap="square" lIns="0" tIns="0" rIns="0" bIns="0" rtlCol="0" anchor="ctr"/>
          <a:lstStyle/>
          <a:p>
            <a:pPr marL="0" indent="0" algn="ctr">
              <a:buNone/>
            </a:pPr>
            <a:r>
              <a:rPr lang="en-US" sz="1500" b="1" dirty="0">
                <a:solidFill>
                  <a:srgbClr val="313233"/>
                </a:solidFill>
                <a:latin typeface="Georgia" pitchFamily="34" charset="0"/>
                <a:ea typeface="Georgia" pitchFamily="34" charset="-122"/>
                <a:cs typeface="Georgia" pitchFamily="34" charset="-120"/>
              </a:rPr>
              <a:t>Expected revenue:   12 months ~€[2]m   |   12–24 months +€[3]m   |   24–36 months +€[5]m</a:t>
            </a:r>
            <a:endParaRPr lang="en-US" sz="1500" dirty="0"/>
          </a:p>
        </p:txBody>
      </p:sp>
      <p:pic>
        <p:nvPicPr>
          <p:cNvPr id="29" name="Picture 28"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pic>
        <p:nvPicPr>
          <p:cNvPr id="20" name="Picture 19" descr="wm_faint.png"/>
          <p:cNvPicPr>
            <a:picLocks noChangeAspect="1"/>
          </p:cNvPicPr>
          <p:nvPr/>
        </p:nvPicPr>
        <p:blipFill>
          <a:blip r:embed="rId5"/>
          <a:stretch>
            <a:fillRect/>
          </a:stretch>
        </p:blipFill>
        <p:spPr>
          <a:xfrm>
            <a:off x="10866120" y="5623560"/>
            <a:ext cx="2016919" cy="1600200"/>
          </a:xfrm>
          <a:prstGeom prst="rect">
            <a:avLst/>
          </a:prstGeom>
        </p:spPr>
      </p:pic>
      <p:sp>
        <p:nvSpPr>
          <p:cNvPr id="18" name="Rectangle 17"/>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Opportunity pipeline</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Same plan as a revenue ramp — use when the growth curve is the headline.</a:t>
            </a:r>
            <a:endParaRPr lang="en-US" sz="1300" dirty="0"/>
          </a:p>
        </p:txBody>
      </p:sp>
      <p:sp>
        <p:nvSpPr>
          <p:cNvPr id="5" name="Shape 3"/>
          <p:cNvSpPr/>
          <p:nvPr/>
        </p:nvSpPr>
        <p:spPr>
          <a:xfrm>
            <a:off x="8805672" y="475488"/>
            <a:ext cx="2834640" cy="420624"/>
          </a:xfrm>
          <a:prstGeom prst="roundRect">
            <a:avLst>
              <a:gd name="adj" fmla="val 50000"/>
            </a:avLst>
          </a:prstGeom>
          <a:solidFill>
            <a:srgbClr val="EEF0F2"/>
          </a:solidFill>
          <a:ln w="12700">
            <a:solidFill>
              <a:srgbClr val="29BA74"/>
            </a:solidFill>
            <a:prstDash val="solid"/>
          </a:ln>
        </p:spPr>
        <p:txBody>
          <a:bodyPr/>
          <a:lstStyle/>
          <a:p>
            <a:endParaRPr lang="en-US"/>
          </a:p>
        </p:txBody>
      </p:sp>
      <p:sp>
        <p:nvSpPr>
          <p:cNvPr id="6" name="Text 4"/>
          <p:cNvSpPr/>
          <p:nvPr/>
        </p:nvSpPr>
        <p:spPr>
          <a:xfrm>
            <a:off x="8805672" y="475488"/>
            <a:ext cx="2834640" cy="420624"/>
          </a:xfrm>
          <a:prstGeom prst="rect">
            <a:avLst/>
          </a:prstGeom>
          <a:noFill/>
          <a:ln/>
        </p:spPr>
        <p:txBody>
          <a:bodyPr wrap="square" lIns="0" tIns="0" rIns="0" bIns="0" rtlCol="0" anchor="ctr"/>
          <a:lstStyle/>
          <a:p>
            <a:pPr marL="0" indent="0" algn="ctr">
              <a:buNone/>
            </a:pPr>
            <a:r>
              <a:rPr lang="en-US" sz="1000" b="1" dirty="0">
                <a:solidFill>
                  <a:srgbClr val="1E8A55"/>
                </a:solidFill>
                <a:latin typeface="Calibri" pitchFamily="34" charset="0"/>
                <a:ea typeface="Calibri" pitchFamily="34" charset="-122"/>
                <a:cs typeface="Calibri" pitchFamily="34" charset="-120"/>
              </a:rPr>
              <a:t>OPTION B OF 2</a:t>
            </a:r>
            <a:endParaRPr lang="en-US" sz="10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0" name="Chart 0"/>
          <p:cNvGraphicFramePr/>
          <p:nvPr/>
        </p:nvGraphicFramePr>
        <p:xfrm>
          <a:off x="548640" y="2011680"/>
          <a:ext cx="7132320" cy="3749040"/>
        </p:xfrm>
        <a:graphic>
          <a:graphicData uri="http://schemas.openxmlformats.org/drawingml/2006/chart">
            <c:chart xmlns:c="http://schemas.openxmlformats.org/drawingml/2006/chart" xmlns:r="http://schemas.openxmlformats.org/officeDocument/2006/relationships" r:id="rId3"/>
          </a:graphicData>
        </a:graphic>
      </p:graphicFrame>
      <p:sp>
        <p:nvSpPr>
          <p:cNvPr id="11" name="Shape 8"/>
          <p:cNvSpPr/>
          <p:nvPr/>
        </p:nvSpPr>
        <p:spPr>
          <a:xfrm>
            <a:off x="7955280" y="2011680"/>
            <a:ext cx="3685032" cy="374904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2" name="Shape 9"/>
          <p:cNvSpPr/>
          <p:nvPr/>
        </p:nvSpPr>
        <p:spPr>
          <a:xfrm>
            <a:off x="7955280" y="2011680"/>
            <a:ext cx="64008" cy="3749040"/>
          </a:xfrm>
          <a:prstGeom prst="rect">
            <a:avLst/>
          </a:prstGeom>
          <a:solidFill>
            <a:srgbClr val="29BA74"/>
          </a:solidFill>
          <a:ln/>
        </p:spPr>
        <p:txBody>
          <a:bodyPr/>
          <a:lstStyle/>
          <a:p>
            <a:endParaRPr lang="en-US"/>
          </a:p>
        </p:txBody>
      </p:sp>
      <p:sp>
        <p:nvSpPr>
          <p:cNvPr id="13" name="Text 10"/>
          <p:cNvSpPr/>
          <p:nvPr/>
        </p:nvSpPr>
        <p:spPr>
          <a:xfrm>
            <a:off x="8229600" y="2240280"/>
            <a:ext cx="2743200" cy="36576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Confidence</a:t>
            </a:r>
            <a:endParaRPr lang="en-US" sz="1500" dirty="0"/>
          </a:p>
        </p:txBody>
      </p:sp>
      <p:sp>
        <p:nvSpPr>
          <p:cNvPr id="14" name="Text 11"/>
          <p:cNvSpPr/>
          <p:nvPr/>
        </p:nvSpPr>
        <p:spPr>
          <a:xfrm>
            <a:off x="8229600" y="2743200"/>
            <a:ext cx="3136392" cy="2743200"/>
          </a:xfrm>
          <a:prstGeom prst="rect">
            <a:avLst/>
          </a:prstGeom>
          <a:noFill/>
          <a:ln/>
        </p:spPr>
        <p:txBody>
          <a:bodyPr wrap="square" lIns="0" tIns="0" rIns="0" bIns="0" rtlCol="0" anchor="ctr"/>
          <a:lstStyle/>
          <a:p>
            <a:pPr marL="342900" indent="-342900">
              <a:spcAft>
                <a:spcPts val="1200"/>
              </a:spcAft>
              <a:buSzPct val="100000"/>
              <a:buChar char="•"/>
            </a:pPr>
            <a:r>
              <a:rPr lang="en-US" sz="1250" dirty="0">
                <a:solidFill>
                  <a:srgbClr val="313233"/>
                </a:solidFill>
                <a:latin typeface="Calibri" pitchFamily="34" charset="0"/>
                <a:ea typeface="Calibri" pitchFamily="34" charset="-122"/>
                <a:cs typeface="Calibri" pitchFamily="34" charset="-120"/>
              </a:rPr>
              <a:t>Year 1 — [High]: existing &amp; warm accounts</a:t>
            </a:r>
            <a:endParaRPr lang="en-US" sz="1250" dirty="0"/>
          </a:p>
          <a:p>
            <a:pPr marL="342900" indent="-342900">
              <a:spcAft>
                <a:spcPts val="1200"/>
              </a:spcAft>
              <a:buSzPct val="100000"/>
              <a:buChar char="•"/>
            </a:pPr>
            <a:r>
              <a:rPr lang="en-US" sz="1250" dirty="0">
                <a:solidFill>
                  <a:srgbClr val="313233"/>
                </a:solidFill>
                <a:latin typeface="Calibri" pitchFamily="34" charset="0"/>
                <a:ea typeface="Calibri" pitchFamily="34" charset="-122"/>
                <a:cs typeface="Calibri" pitchFamily="34" charset="-120"/>
              </a:rPr>
              <a:t>Year 2 — [Medium]: network activation + cross-sell</a:t>
            </a:r>
            <a:endParaRPr lang="en-US" sz="1250" dirty="0"/>
          </a:p>
          <a:p>
            <a:pPr marL="342900" indent="-342900">
              <a:buSzPct val="100000"/>
              <a:buChar char="•"/>
            </a:pPr>
            <a:r>
              <a:rPr lang="en-US" sz="1250" dirty="0">
                <a:solidFill>
                  <a:srgbClr val="313233"/>
                </a:solidFill>
                <a:latin typeface="Calibri" pitchFamily="34" charset="0"/>
                <a:ea typeface="Calibri" pitchFamily="34" charset="-122"/>
                <a:cs typeface="Calibri" pitchFamily="34" charset="-120"/>
              </a:rPr>
              <a:t>Year 3 — [Building]: new origination &amp; adjacencies</a:t>
            </a:r>
            <a:endParaRPr lang="en-US" sz="1250" dirty="0"/>
          </a:p>
        </p:txBody>
      </p:sp>
      <p:sp>
        <p:nvSpPr>
          <p:cNvPr id="15" name="Text 12"/>
          <p:cNvSpPr/>
          <p:nvPr/>
        </p:nvSpPr>
        <p:spPr>
          <a:xfrm>
            <a:off x="548640" y="5989320"/>
            <a:ext cx="7315200" cy="27432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Illustrative values — replace with your weighted pipeline.</a:t>
            </a:r>
            <a:endParaRPr lang="en-US" sz="1050" dirty="0"/>
          </a:p>
        </p:txBody>
      </p:sp>
      <p:pic>
        <p:nvPicPr>
          <p:cNvPr id="19" name="Picture 18" descr="logo.png"/>
          <p:cNvPicPr>
            <a:picLocks noChangeAspect="1"/>
          </p:cNvPicPr>
          <p:nvPr/>
        </p:nvPicPr>
        <p:blipFill>
          <a:blip r:embed="rId4"/>
          <a:stretch>
            <a:fillRect/>
          </a:stretch>
        </p:blipFill>
        <p:spPr>
          <a:xfrm>
            <a:off x="548640" y="77724"/>
            <a:ext cx="987443" cy="214884"/>
          </a:xfrm>
          <a:prstGeom prst="rect">
            <a:avLst/>
          </a:prstGeom>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pic>
        <p:nvPicPr>
          <p:cNvPr id="30" name="Picture 29"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8" name="Rectangle 27"/>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Team &amp; ramp-up</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Include only if moving with a team. Shows you can scale, not just sell.</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8" name="Shape 6"/>
          <p:cNvSpPr/>
          <p:nvPr/>
        </p:nvSpPr>
        <p:spPr>
          <a:xfrm>
            <a:off x="4754880" y="1828800"/>
            <a:ext cx="3200400" cy="868680"/>
          </a:xfrm>
          <a:prstGeom prst="rect">
            <a:avLst/>
          </a:prstGeom>
          <a:solidFill>
            <a:srgbClr val="313233"/>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9" name="Text 7"/>
          <p:cNvSpPr/>
          <p:nvPr/>
        </p:nvSpPr>
        <p:spPr>
          <a:xfrm>
            <a:off x="4846320" y="1947672"/>
            <a:ext cx="3017520" cy="365760"/>
          </a:xfrm>
          <a:prstGeom prst="rect">
            <a:avLst/>
          </a:prstGeom>
          <a:noFill/>
          <a:ln/>
        </p:spPr>
        <p:txBody>
          <a:bodyPr wrap="square" lIns="0" tIns="0" rIns="0" bIns="0" rtlCol="0" anchor="ctr"/>
          <a:lstStyle/>
          <a:p>
            <a:pPr marL="0" indent="0" algn="ctr">
              <a:buNone/>
            </a:pPr>
            <a:r>
              <a:rPr lang="en-US" sz="1400" b="1" dirty="0">
                <a:solidFill>
                  <a:srgbClr val="FFFFFF"/>
                </a:solidFill>
                <a:latin typeface="Georgia" pitchFamily="34" charset="0"/>
                <a:ea typeface="Georgia" pitchFamily="34" charset="-122"/>
                <a:cs typeface="Georgia" pitchFamily="34" charset="-120"/>
              </a:rPr>
              <a:t>Partner — [You]</a:t>
            </a:r>
            <a:endParaRPr lang="en-US" sz="1400" dirty="0"/>
          </a:p>
        </p:txBody>
      </p:sp>
      <p:sp>
        <p:nvSpPr>
          <p:cNvPr id="10" name="Text 8"/>
          <p:cNvSpPr/>
          <p:nvPr/>
        </p:nvSpPr>
        <p:spPr>
          <a:xfrm>
            <a:off x="4846320" y="2304288"/>
            <a:ext cx="3017520" cy="320040"/>
          </a:xfrm>
          <a:prstGeom prst="rect">
            <a:avLst/>
          </a:prstGeom>
          <a:noFill/>
          <a:ln/>
        </p:spPr>
        <p:txBody>
          <a:bodyPr wrap="square" lIns="0" tIns="0" rIns="0" bIns="0" rtlCol="0" anchor="ctr"/>
          <a:lstStyle/>
          <a:p>
            <a:pPr marL="0" indent="0" algn="ctr">
              <a:buNone/>
            </a:pPr>
            <a:r>
              <a:rPr lang="en-US" sz="1050" dirty="0">
                <a:solidFill>
                  <a:srgbClr val="C8CBCF"/>
                </a:solidFill>
                <a:latin typeface="Calibri" pitchFamily="34" charset="0"/>
                <a:ea typeface="Calibri" pitchFamily="34" charset="-122"/>
                <a:cs typeface="Calibri" pitchFamily="34" charset="-120"/>
              </a:rPr>
              <a:t>[Expertise · €[X]m impact]</a:t>
            </a:r>
            <a:endParaRPr lang="en-US" sz="1050" dirty="0"/>
          </a:p>
        </p:txBody>
      </p:sp>
      <p:sp>
        <p:nvSpPr>
          <p:cNvPr id="11" name="Shape 9"/>
          <p:cNvSpPr/>
          <p:nvPr/>
        </p:nvSpPr>
        <p:spPr>
          <a:xfrm>
            <a:off x="6355080" y="2697480"/>
            <a:ext cx="0" cy="320040"/>
          </a:xfrm>
          <a:prstGeom prst="line">
            <a:avLst/>
          </a:prstGeom>
          <a:noFill/>
          <a:ln w="19050">
            <a:solidFill>
              <a:srgbClr val="D5D8DC"/>
            </a:solidFill>
            <a:prstDash val="solid"/>
          </a:ln>
        </p:spPr>
        <p:txBody>
          <a:bodyPr/>
          <a:lstStyle/>
          <a:p>
            <a:endParaRPr lang="en-US"/>
          </a:p>
        </p:txBody>
      </p:sp>
      <p:sp>
        <p:nvSpPr>
          <p:cNvPr id="12" name="Shape 10"/>
          <p:cNvSpPr/>
          <p:nvPr/>
        </p:nvSpPr>
        <p:spPr>
          <a:xfrm>
            <a:off x="3200400" y="3017520"/>
            <a:ext cx="3017520" cy="777240"/>
          </a:xfrm>
          <a:prstGeom prst="rect">
            <a:avLst/>
          </a:prstGeom>
          <a:solidFill>
            <a:srgbClr val="EEF0F2"/>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3" name="Text 11"/>
          <p:cNvSpPr/>
          <p:nvPr/>
        </p:nvSpPr>
        <p:spPr>
          <a:xfrm>
            <a:off x="3291840" y="3136392"/>
            <a:ext cx="2834640" cy="365760"/>
          </a:xfrm>
          <a:prstGeom prst="rect">
            <a:avLst/>
          </a:prstGeom>
          <a:noFill/>
          <a:ln/>
        </p:spPr>
        <p:txBody>
          <a:bodyPr wrap="square" lIns="0" tIns="0" rIns="0" bIns="0" rtlCol="0" anchor="ctr"/>
          <a:lstStyle/>
          <a:p>
            <a:pPr marL="0" indent="0" algn="ctr">
              <a:buNone/>
            </a:pPr>
            <a:r>
              <a:rPr lang="en-US" sz="1400" b="1" dirty="0">
                <a:solidFill>
                  <a:srgbClr val="313233"/>
                </a:solidFill>
                <a:latin typeface="Georgia" pitchFamily="34" charset="0"/>
                <a:ea typeface="Georgia" pitchFamily="34" charset="-122"/>
                <a:cs typeface="Georgia" pitchFamily="34" charset="-120"/>
              </a:rPr>
              <a:t>Principal</a:t>
            </a:r>
            <a:endParaRPr lang="en-US" sz="1400" dirty="0"/>
          </a:p>
        </p:txBody>
      </p:sp>
      <p:sp>
        <p:nvSpPr>
          <p:cNvPr id="14" name="Text 12"/>
          <p:cNvSpPr/>
          <p:nvPr/>
        </p:nvSpPr>
        <p:spPr>
          <a:xfrm>
            <a:off x="3291840" y="3493008"/>
            <a:ext cx="2834640" cy="228600"/>
          </a:xfrm>
          <a:prstGeom prst="rect">
            <a:avLst/>
          </a:prstGeom>
          <a:noFill/>
          <a:ln/>
        </p:spPr>
        <p:txBody>
          <a:bodyPr wrap="square" lIns="0" tIns="0" rIns="0" bIns="0" rtlCol="0" anchor="ctr"/>
          <a:lstStyle/>
          <a:p>
            <a:pPr marL="0" indent="0" algn="ctr">
              <a:buNone/>
            </a:pPr>
            <a:r>
              <a:rPr lang="en-US" sz="1050" dirty="0">
                <a:solidFill>
                  <a:srgbClr val="6B7075"/>
                </a:solidFill>
                <a:latin typeface="Calibri" pitchFamily="34" charset="0"/>
                <a:ea typeface="Calibri" pitchFamily="34" charset="-122"/>
                <a:cs typeface="Calibri" pitchFamily="34" charset="-120"/>
              </a:rPr>
              <a:t>[Expertise · revenue contribution]</a:t>
            </a:r>
            <a:endParaRPr lang="en-US" sz="1050" dirty="0"/>
          </a:p>
        </p:txBody>
      </p:sp>
      <p:sp>
        <p:nvSpPr>
          <p:cNvPr id="15" name="Shape 13"/>
          <p:cNvSpPr/>
          <p:nvPr/>
        </p:nvSpPr>
        <p:spPr>
          <a:xfrm>
            <a:off x="6583680" y="3017520"/>
            <a:ext cx="3017520" cy="777240"/>
          </a:xfrm>
          <a:prstGeom prst="rect">
            <a:avLst/>
          </a:prstGeom>
          <a:solidFill>
            <a:srgbClr val="EEF0F2"/>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6" name="Text 14"/>
          <p:cNvSpPr/>
          <p:nvPr/>
        </p:nvSpPr>
        <p:spPr>
          <a:xfrm>
            <a:off x="6675120" y="3136392"/>
            <a:ext cx="2834640" cy="365760"/>
          </a:xfrm>
          <a:prstGeom prst="rect">
            <a:avLst/>
          </a:prstGeom>
          <a:noFill/>
          <a:ln/>
        </p:spPr>
        <p:txBody>
          <a:bodyPr wrap="square" lIns="0" tIns="0" rIns="0" bIns="0" rtlCol="0" anchor="ctr"/>
          <a:lstStyle/>
          <a:p>
            <a:pPr marL="0" indent="0" algn="ctr">
              <a:buNone/>
            </a:pPr>
            <a:r>
              <a:rPr lang="en-US" sz="1400" b="1" dirty="0">
                <a:solidFill>
                  <a:srgbClr val="313233"/>
                </a:solidFill>
                <a:latin typeface="Georgia" pitchFamily="34" charset="0"/>
                <a:ea typeface="Georgia" pitchFamily="34" charset="-122"/>
                <a:cs typeface="Georgia" pitchFamily="34" charset="-120"/>
              </a:rPr>
              <a:t>Principal</a:t>
            </a:r>
            <a:endParaRPr lang="en-US" sz="1400" dirty="0"/>
          </a:p>
        </p:txBody>
      </p:sp>
      <p:sp>
        <p:nvSpPr>
          <p:cNvPr id="17" name="Text 15"/>
          <p:cNvSpPr/>
          <p:nvPr/>
        </p:nvSpPr>
        <p:spPr>
          <a:xfrm>
            <a:off x="6675120" y="3493008"/>
            <a:ext cx="2834640" cy="228600"/>
          </a:xfrm>
          <a:prstGeom prst="rect">
            <a:avLst/>
          </a:prstGeom>
          <a:noFill/>
          <a:ln/>
        </p:spPr>
        <p:txBody>
          <a:bodyPr wrap="square" lIns="0" tIns="0" rIns="0" bIns="0" rtlCol="0" anchor="ctr"/>
          <a:lstStyle/>
          <a:p>
            <a:pPr marL="0" indent="0" algn="ctr">
              <a:buNone/>
            </a:pPr>
            <a:r>
              <a:rPr lang="en-US" sz="1050" dirty="0">
                <a:solidFill>
                  <a:srgbClr val="6B7075"/>
                </a:solidFill>
                <a:latin typeface="Calibri" pitchFamily="34" charset="0"/>
                <a:ea typeface="Calibri" pitchFamily="34" charset="-122"/>
                <a:cs typeface="Calibri" pitchFamily="34" charset="-120"/>
              </a:rPr>
              <a:t>[Expertise · revenue contribution]</a:t>
            </a:r>
            <a:endParaRPr lang="en-US" sz="1050" dirty="0"/>
          </a:p>
        </p:txBody>
      </p:sp>
      <p:sp>
        <p:nvSpPr>
          <p:cNvPr id="18" name="Shape 16"/>
          <p:cNvSpPr/>
          <p:nvPr/>
        </p:nvSpPr>
        <p:spPr>
          <a:xfrm>
            <a:off x="6355080" y="3794760"/>
            <a:ext cx="0" cy="320040"/>
          </a:xfrm>
          <a:prstGeom prst="line">
            <a:avLst/>
          </a:prstGeom>
          <a:noFill/>
          <a:ln w="19050">
            <a:solidFill>
              <a:srgbClr val="D5D8DC"/>
            </a:solidFill>
            <a:prstDash val="solid"/>
          </a:ln>
        </p:spPr>
        <p:txBody>
          <a:bodyPr/>
          <a:lstStyle/>
          <a:p>
            <a:endParaRPr lang="en-US"/>
          </a:p>
        </p:txBody>
      </p:sp>
      <p:sp>
        <p:nvSpPr>
          <p:cNvPr id="19" name="Shape 17"/>
          <p:cNvSpPr/>
          <p:nvPr/>
        </p:nvSpPr>
        <p:spPr>
          <a:xfrm>
            <a:off x="3200400" y="4114800"/>
            <a:ext cx="3017520" cy="73152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0" name="Text 18"/>
          <p:cNvSpPr/>
          <p:nvPr/>
        </p:nvSpPr>
        <p:spPr>
          <a:xfrm>
            <a:off x="3291840" y="4233672"/>
            <a:ext cx="2834640" cy="365760"/>
          </a:xfrm>
          <a:prstGeom prst="rect">
            <a:avLst/>
          </a:prstGeom>
          <a:noFill/>
          <a:ln/>
        </p:spPr>
        <p:txBody>
          <a:bodyPr wrap="square" lIns="0" tIns="0" rIns="0" bIns="0" rtlCol="0" anchor="ctr"/>
          <a:lstStyle/>
          <a:p>
            <a:pPr marL="0" indent="0" algn="ctr">
              <a:buNone/>
            </a:pPr>
            <a:r>
              <a:rPr lang="en-US" sz="1400" b="1" dirty="0">
                <a:solidFill>
                  <a:srgbClr val="313233"/>
                </a:solidFill>
                <a:latin typeface="Georgia" pitchFamily="34" charset="0"/>
                <a:ea typeface="Georgia" pitchFamily="34" charset="-122"/>
                <a:cs typeface="Georgia" pitchFamily="34" charset="-120"/>
              </a:rPr>
              <a:t>Manager / Senior Consultant</a:t>
            </a:r>
            <a:endParaRPr lang="en-US" sz="1400" dirty="0"/>
          </a:p>
        </p:txBody>
      </p:sp>
      <p:sp>
        <p:nvSpPr>
          <p:cNvPr id="21" name="Text 19"/>
          <p:cNvSpPr/>
          <p:nvPr/>
        </p:nvSpPr>
        <p:spPr>
          <a:xfrm>
            <a:off x="3291840" y="4590288"/>
            <a:ext cx="2834640" cy="182880"/>
          </a:xfrm>
          <a:prstGeom prst="rect">
            <a:avLst/>
          </a:prstGeom>
          <a:noFill/>
          <a:ln/>
        </p:spPr>
        <p:txBody>
          <a:bodyPr wrap="square" lIns="0" tIns="0" rIns="0" bIns="0" rtlCol="0" anchor="ctr"/>
          <a:lstStyle/>
          <a:p>
            <a:pPr marL="0" indent="0" algn="ctr">
              <a:buNone/>
            </a:pPr>
            <a:r>
              <a:rPr lang="en-US" sz="1050" dirty="0">
                <a:solidFill>
                  <a:srgbClr val="6B7075"/>
                </a:solidFill>
                <a:latin typeface="Calibri" pitchFamily="34" charset="0"/>
                <a:ea typeface="Calibri" pitchFamily="34" charset="-122"/>
                <a:cs typeface="Calibri" pitchFamily="34" charset="-120"/>
              </a:rPr>
              <a:t>[Delivery focus]</a:t>
            </a:r>
            <a:endParaRPr lang="en-US" sz="1050" dirty="0"/>
          </a:p>
        </p:txBody>
      </p:sp>
      <p:sp>
        <p:nvSpPr>
          <p:cNvPr id="22" name="Shape 20"/>
          <p:cNvSpPr/>
          <p:nvPr/>
        </p:nvSpPr>
        <p:spPr>
          <a:xfrm>
            <a:off x="6583680" y="4114800"/>
            <a:ext cx="3017520" cy="73152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3" name="Text 21"/>
          <p:cNvSpPr/>
          <p:nvPr/>
        </p:nvSpPr>
        <p:spPr>
          <a:xfrm>
            <a:off x="6675120" y="4233672"/>
            <a:ext cx="2834640" cy="365760"/>
          </a:xfrm>
          <a:prstGeom prst="rect">
            <a:avLst/>
          </a:prstGeom>
          <a:noFill/>
          <a:ln/>
        </p:spPr>
        <p:txBody>
          <a:bodyPr wrap="square" lIns="0" tIns="0" rIns="0" bIns="0" rtlCol="0" anchor="ctr"/>
          <a:lstStyle/>
          <a:p>
            <a:pPr marL="0" indent="0" algn="ctr">
              <a:buNone/>
            </a:pPr>
            <a:r>
              <a:rPr lang="en-US" sz="1400" b="1" dirty="0">
                <a:solidFill>
                  <a:srgbClr val="313233"/>
                </a:solidFill>
                <a:latin typeface="Georgia" pitchFamily="34" charset="0"/>
                <a:ea typeface="Georgia" pitchFamily="34" charset="-122"/>
                <a:cs typeface="Georgia" pitchFamily="34" charset="-120"/>
              </a:rPr>
              <a:t>Manager / Senior Consultant</a:t>
            </a:r>
            <a:endParaRPr lang="en-US" sz="1400" dirty="0"/>
          </a:p>
        </p:txBody>
      </p:sp>
      <p:sp>
        <p:nvSpPr>
          <p:cNvPr id="24" name="Text 22"/>
          <p:cNvSpPr/>
          <p:nvPr/>
        </p:nvSpPr>
        <p:spPr>
          <a:xfrm>
            <a:off x="6675120" y="4590288"/>
            <a:ext cx="2834640" cy="182880"/>
          </a:xfrm>
          <a:prstGeom prst="rect">
            <a:avLst/>
          </a:prstGeom>
          <a:noFill/>
          <a:ln/>
        </p:spPr>
        <p:txBody>
          <a:bodyPr wrap="square" lIns="0" tIns="0" rIns="0" bIns="0" rtlCol="0" anchor="ctr"/>
          <a:lstStyle/>
          <a:p>
            <a:pPr marL="0" indent="0" algn="ctr">
              <a:buNone/>
            </a:pPr>
            <a:r>
              <a:rPr lang="en-US" sz="1050" dirty="0">
                <a:solidFill>
                  <a:srgbClr val="6B7075"/>
                </a:solidFill>
                <a:latin typeface="Calibri" pitchFamily="34" charset="0"/>
                <a:ea typeface="Calibri" pitchFamily="34" charset="-122"/>
                <a:cs typeface="Calibri" pitchFamily="34" charset="-120"/>
              </a:rPr>
              <a:t>[Delivery focus]</a:t>
            </a:r>
            <a:endParaRPr lang="en-US" sz="1050" dirty="0"/>
          </a:p>
        </p:txBody>
      </p:sp>
      <p:sp>
        <p:nvSpPr>
          <p:cNvPr id="25" name="Text 23"/>
          <p:cNvSpPr/>
          <p:nvPr/>
        </p:nvSpPr>
        <p:spPr>
          <a:xfrm>
            <a:off x="548640" y="5212080"/>
            <a:ext cx="11091672" cy="640080"/>
          </a:xfrm>
          <a:prstGeom prst="rect">
            <a:avLst/>
          </a:prstGeom>
          <a:noFill/>
          <a:ln/>
        </p:spPr>
        <p:txBody>
          <a:bodyPr wrap="square" lIns="0" tIns="0" rIns="0" bIns="0" rtlCol="0" anchor="ctr"/>
          <a:lstStyle/>
          <a:p>
            <a:pPr marL="0" indent="0" algn="ctr">
              <a:buNone/>
            </a:pPr>
            <a:r>
              <a:rPr lang="en-US" sz="1300" i="1" dirty="0">
                <a:solidFill>
                  <a:srgbClr val="4A4D51"/>
                </a:solidFill>
                <a:latin typeface="Calibri" pitchFamily="34" charset="0"/>
                <a:ea typeface="Calibri" pitchFamily="34" charset="-122"/>
                <a:cs typeface="Calibri" pitchFamily="34" charset="-120"/>
              </a:rPr>
              <a:t>Ramp-up plan: [who joins when, over what period — e.g. Partner + 1 Principal at day one, team of [8–15] within [12–18] months].</a:t>
            </a:r>
            <a:endParaRPr lang="en-US" sz="1300" dirty="0"/>
          </a:p>
        </p:txBody>
      </p:sp>
      <p:pic>
        <p:nvPicPr>
          <p:cNvPr id="29" name="Picture 28"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pic>
        <p:nvPicPr>
          <p:cNvPr id="25" name="Picture 24"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3" name="Rectangle 22"/>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Why me, why now, why this firm</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Connect your proof to the firm's specific gap.</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8" name="Shape 6"/>
          <p:cNvSpPr/>
          <p:nvPr/>
        </p:nvSpPr>
        <p:spPr>
          <a:xfrm>
            <a:off x="548640" y="1920240"/>
            <a:ext cx="5532120" cy="402336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9" name="Shape 7"/>
          <p:cNvSpPr/>
          <p:nvPr/>
        </p:nvSpPr>
        <p:spPr>
          <a:xfrm>
            <a:off x="548640" y="1920240"/>
            <a:ext cx="64008" cy="4023360"/>
          </a:xfrm>
          <a:prstGeom prst="rect">
            <a:avLst/>
          </a:prstGeom>
          <a:solidFill>
            <a:srgbClr val="29BA74"/>
          </a:solidFill>
          <a:ln/>
        </p:spPr>
        <p:txBody>
          <a:bodyPr/>
          <a:lstStyle/>
          <a:p>
            <a:endParaRPr lang="en-US"/>
          </a:p>
        </p:txBody>
      </p:sp>
      <p:sp>
        <p:nvSpPr>
          <p:cNvPr id="10" name="Text 8"/>
          <p:cNvSpPr/>
          <p:nvPr/>
        </p:nvSpPr>
        <p:spPr>
          <a:xfrm>
            <a:off x="868680" y="2121408"/>
            <a:ext cx="4937760" cy="365760"/>
          </a:xfrm>
          <a:prstGeom prst="rect">
            <a:avLst/>
          </a:prstGeom>
          <a:noFill/>
          <a:ln/>
        </p:spPr>
        <p:txBody>
          <a:bodyPr wrap="square" lIns="0" tIns="0" rIns="0" bIns="0" rtlCol="0" anchor="ctr"/>
          <a:lstStyle/>
          <a:p>
            <a:pPr marL="0" indent="0">
              <a:buNone/>
            </a:pPr>
            <a:r>
              <a:rPr lang="en-US" sz="1600" b="1" dirty="0">
                <a:solidFill>
                  <a:srgbClr val="313233"/>
                </a:solidFill>
                <a:latin typeface="Georgia" pitchFamily="34" charset="0"/>
                <a:ea typeface="Georgia" pitchFamily="34" charset="-122"/>
                <a:cs typeface="Georgia" pitchFamily="34" charset="-120"/>
              </a:rPr>
              <a:t>What the firm gains</a:t>
            </a:r>
            <a:endParaRPr lang="en-US" sz="1600" dirty="0"/>
          </a:p>
        </p:txBody>
      </p:sp>
      <p:sp>
        <p:nvSpPr>
          <p:cNvPr id="11" name="Text 9"/>
          <p:cNvSpPr/>
          <p:nvPr/>
        </p:nvSpPr>
        <p:spPr>
          <a:xfrm>
            <a:off x="868680" y="2606040"/>
            <a:ext cx="4983480" cy="3108960"/>
          </a:xfrm>
          <a:prstGeom prst="rect">
            <a:avLst/>
          </a:prstGeom>
          <a:noFill/>
          <a:ln/>
        </p:spPr>
        <p:txBody>
          <a:bodyPr wrap="square" lIns="0" tIns="0" rIns="0" bIns="0" rtlCol="0" anchor="ctr"/>
          <a:lstStyle/>
          <a:p>
            <a:pPr marL="342900" indent="-342900">
              <a:spcAft>
                <a:spcPts val="1200"/>
              </a:spcAft>
              <a:buSzPct val="100000"/>
              <a:buChar char="•"/>
            </a:pPr>
            <a:r>
              <a:rPr lang="en-US" sz="1350" dirty="0">
                <a:solidFill>
                  <a:srgbClr val="313233"/>
                </a:solidFill>
                <a:latin typeface="Calibri" pitchFamily="34" charset="0"/>
                <a:ea typeface="Calibri" pitchFamily="34" charset="-122"/>
                <a:cs typeface="Calibri" pitchFamily="34" charset="-120"/>
              </a:rPr>
              <a:t>Immediate revenue uplift of €[X]m via existing pipeline</a:t>
            </a:r>
            <a:endParaRPr lang="en-US" sz="1350" dirty="0"/>
          </a:p>
          <a:p>
            <a:pPr marL="342900" indent="-342900">
              <a:spcAft>
                <a:spcPts val="1200"/>
              </a:spcAft>
              <a:buSzPct val="100000"/>
              <a:buChar char="•"/>
            </a:pPr>
            <a:r>
              <a:rPr lang="en-US" sz="1350" dirty="0">
                <a:solidFill>
                  <a:srgbClr val="313233"/>
                </a:solidFill>
                <a:latin typeface="Calibri" pitchFamily="34" charset="0"/>
                <a:ea typeface="Calibri" pitchFamily="34" charset="-122"/>
                <a:cs typeface="Calibri" pitchFamily="34" charset="-120"/>
              </a:rPr>
              <a:t>Extends capability in [sector / functional area]</a:t>
            </a:r>
            <a:endParaRPr lang="en-US" sz="1350" dirty="0"/>
          </a:p>
          <a:p>
            <a:pPr marL="342900" indent="-342900">
              <a:spcAft>
                <a:spcPts val="1200"/>
              </a:spcAft>
              <a:buSzPct val="100000"/>
              <a:buChar char="•"/>
            </a:pPr>
            <a:r>
              <a:rPr lang="en-US" sz="1350" dirty="0">
                <a:solidFill>
                  <a:srgbClr val="313233"/>
                </a:solidFill>
                <a:latin typeface="Calibri" pitchFamily="34" charset="0"/>
                <a:ea typeface="Calibri" pitchFamily="34" charset="-122"/>
                <a:cs typeface="Calibri" pitchFamily="34" charset="-120"/>
              </a:rPr>
              <a:t>Strengthens positioning vs [competitors] in [market]</a:t>
            </a:r>
            <a:endParaRPr lang="en-US" sz="1350" dirty="0"/>
          </a:p>
          <a:p>
            <a:pPr marL="342900" indent="-342900">
              <a:buSzPct val="100000"/>
              <a:buChar char="•"/>
            </a:pPr>
            <a:r>
              <a:rPr lang="en-US" sz="1350" dirty="0">
                <a:solidFill>
                  <a:srgbClr val="313233"/>
                </a:solidFill>
                <a:latin typeface="Calibri" pitchFamily="34" charset="0"/>
                <a:ea typeface="Calibri" pitchFamily="34" charset="-122"/>
                <a:cs typeface="Calibri" pitchFamily="34" charset="-120"/>
              </a:rPr>
              <a:t>Leverages [firm's platform / brand / tech] to scale proven client access</a:t>
            </a:r>
            <a:endParaRPr lang="en-US" sz="1350" dirty="0"/>
          </a:p>
        </p:txBody>
      </p:sp>
      <p:sp>
        <p:nvSpPr>
          <p:cNvPr id="12" name="Shape 10"/>
          <p:cNvSpPr/>
          <p:nvPr/>
        </p:nvSpPr>
        <p:spPr>
          <a:xfrm>
            <a:off x="6446520" y="1920240"/>
            <a:ext cx="5193792" cy="4023360"/>
          </a:xfrm>
          <a:prstGeom prst="rect">
            <a:avLst/>
          </a:prstGeom>
          <a:solidFill>
            <a:srgbClr val="EEF0F2"/>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3" name="Shape 11"/>
          <p:cNvSpPr/>
          <p:nvPr/>
        </p:nvSpPr>
        <p:spPr>
          <a:xfrm>
            <a:off x="6446520" y="1920240"/>
            <a:ext cx="64008" cy="4023360"/>
          </a:xfrm>
          <a:prstGeom prst="rect">
            <a:avLst/>
          </a:prstGeom>
          <a:solidFill>
            <a:srgbClr val="29BA74"/>
          </a:solidFill>
          <a:ln/>
        </p:spPr>
        <p:txBody>
          <a:bodyPr/>
          <a:lstStyle/>
          <a:p>
            <a:endParaRPr lang="en-US"/>
          </a:p>
        </p:txBody>
      </p:sp>
      <p:sp>
        <p:nvSpPr>
          <p:cNvPr id="14" name="Text 12"/>
          <p:cNvSpPr/>
          <p:nvPr/>
        </p:nvSpPr>
        <p:spPr>
          <a:xfrm>
            <a:off x="6766560" y="2121408"/>
            <a:ext cx="4645152" cy="365760"/>
          </a:xfrm>
          <a:prstGeom prst="rect">
            <a:avLst/>
          </a:prstGeom>
          <a:noFill/>
          <a:ln/>
        </p:spPr>
        <p:txBody>
          <a:bodyPr wrap="square" lIns="0" tIns="0" rIns="0" bIns="0" rtlCol="0" anchor="ctr"/>
          <a:lstStyle/>
          <a:p>
            <a:pPr marL="0" indent="0">
              <a:buNone/>
            </a:pPr>
            <a:r>
              <a:rPr lang="en-US" sz="1600" b="1" dirty="0">
                <a:solidFill>
                  <a:srgbClr val="313233"/>
                </a:solidFill>
                <a:latin typeface="Georgia" pitchFamily="34" charset="0"/>
                <a:ea typeface="Georgia" pitchFamily="34" charset="-122"/>
                <a:cs typeface="Georgia" pitchFamily="34" charset="-120"/>
              </a:rPr>
              <a:t>Strength → firm need</a:t>
            </a:r>
            <a:endParaRPr lang="en-US" sz="1600" dirty="0"/>
          </a:p>
        </p:txBody>
      </p:sp>
      <p:sp>
        <p:nvSpPr>
          <p:cNvPr id="15" name="Text 13"/>
          <p:cNvSpPr/>
          <p:nvPr/>
        </p:nvSpPr>
        <p:spPr>
          <a:xfrm>
            <a:off x="6766560" y="2697480"/>
            <a:ext cx="4553712" cy="320040"/>
          </a:xfrm>
          <a:prstGeom prst="rect">
            <a:avLst/>
          </a:prstGeom>
          <a:noFill/>
          <a:ln/>
        </p:spPr>
        <p:txBody>
          <a:bodyPr wrap="square" lIns="0" tIns="0" rIns="0" bIns="0" rtlCol="0" anchor="ctr"/>
          <a:lstStyle/>
          <a:p>
            <a:pPr marL="0" indent="0">
              <a:buNone/>
            </a:pPr>
            <a:r>
              <a:rPr lang="en-US" sz="1300" b="1" dirty="0">
                <a:solidFill>
                  <a:srgbClr val="1E8A55"/>
                </a:solidFill>
                <a:latin typeface="Calibri" pitchFamily="34" charset="0"/>
                <a:ea typeface="Calibri" pitchFamily="34" charset="-122"/>
                <a:cs typeface="Calibri" pitchFamily="34" charset="-120"/>
              </a:rPr>
              <a:t>[Your strength 1]</a:t>
            </a:r>
            <a:endParaRPr lang="en-US" sz="1300" dirty="0"/>
          </a:p>
        </p:txBody>
      </p:sp>
      <p:sp>
        <p:nvSpPr>
          <p:cNvPr id="16" name="Text 14"/>
          <p:cNvSpPr/>
          <p:nvPr/>
        </p:nvSpPr>
        <p:spPr>
          <a:xfrm>
            <a:off x="6949440" y="3026664"/>
            <a:ext cx="4370832" cy="320040"/>
          </a:xfrm>
          <a:prstGeom prst="rect">
            <a:avLst/>
          </a:prstGeom>
          <a:noFill/>
          <a:ln/>
        </p:spPr>
        <p:txBody>
          <a:bodyPr wrap="square" lIns="0" tIns="0" rIns="0" bIns="0" rtlCol="0" anchor="ctr"/>
          <a:lstStyle/>
          <a:p>
            <a:pPr marL="0" indent="0">
              <a:buNone/>
            </a:pPr>
            <a:r>
              <a:rPr lang="en-US" sz="1250" dirty="0">
                <a:solidFill>
                  <a:srgbClr val="313233"/>
                </a:solidFill>
                <a:latin typeface="Calibri" pitchFamily="34" charset="0"/>
                <a:ea typeface="Calibri" pitchFamily="34" charset="-122"/>
                <a:cs typeface="Calibri" pitchFamily="34" charset="-120"/>
              </a:rPr>
              <a:t>→  [Firm's need it meets]</a:t>
            </a:r>
            <a:endParaRPr lang="en-US" sz="1250" dirty="0"/>
          </a:p>
        </p:txBody>
      </p:sp>
      <p:sp>
        <p:nvSpPr>
          <p:cNvPr id="17" name="Text 15"/>
          <p:cNvSpPr/>
          <p:nvPr/>
        </p:nvSpPr>
        <p:spPr>
          <a:xfrm>
            <a:off x="6766560" y="3611880"/>
            <a:ext cx="4553712" cy="320040"/>
          </a:xfrm>
          <a:prstGeom prst="rect">
            <a:avLst/>
          </a:prstGeom>
          <a:noFill/>
          <a:ln/>
        </p:spPr>
        <p:txBody>
          <a:bodyPr wrap="square" lIns="0" tIns="0" rIns="0" bIns="0" rtlCol="0" anchor="ctr"/>
          <a:lstStyle/>
          <a:p>
            <a:pPr marL="0" indent="0">
              <a:buNone/>
            </a:pPr>
            <a:r>
              <a:rPr lang="en-US" sz="1300" b="1" dirty="0">
                <a:solidFill>
                  <a:srgbClr val="1E8A55"/>
                </a:solidFill>
                <a:latin typeface="Calibri" pitchFamily="34" charset="0"/>
                <a:ea typeface="Calibri" pitchFamily="34" charset="-122"/>
                <a:cs typeface="Calibri" pitchFamily="34" charset="-120"/>
              </a:rPr>
              <a:t>[Your strength 2]</a:t>
            </a:r>
            <a:endParaRPr lang="en-US" sz="1300" dirty="0"/>
          </a:p>
        </p:txBody>
      </p:sp>
      <p:sp>
        <p:nvSpPr>
          <p:cNvPr id="18" name="Text 16"/>
          <p:cNvSpPr/>
          <p:nvPr/>
        </p:nvSpPr>
        <p:spPr>
          <a:xfrm>
            <a:off x="6949440" y="3941064"/>
            <a:ext cx="4370832" cy="320040"/>
          </a:xfrm>
          <a:prstGeom prst="rect">
            <a:avLst/>
          </a:prstGeom>
          <a:noFill/>
          <a:ln/>
        </p:spPr>
        <p:txBody>
          <a:bodyPr wrap="square" lIns="0" tIns="0" rIns="0" bIns="0" rtlCol="0" anchor="ctr"/>
          <a:lstStyle/>
          <a:p>
            <a:pPr marL="0" indent="0">
              <a:buNone/>
            </a:pPr>
            <a:r>
              <a:rPr lang="en-US" sz="1250" dirty="0">
                <a:solidFill>
                  <a:srgbClr val="313233"/>
                </a:solidFill>
                <a:latin typeface="Calibri" pitchFamily="34" charset="0"/>
                <a:ea typeface="Calibri" pitchFamily="34" charset="-122"/>
                <a:cs typeface="Calibri" pitchFamily="34" charset="-120"/>
              </a:rPr>
              <a:t>→  [Firm's need it meets]</a:t>
            </a:r>
            <a:endParaRPr lang="en-US" sz="1250" dirty="0"/>
          </a:p>
        </p:txBody>
      </p:sp>
      <p:sp>
        <p:nvSpPr>
          <p:cNvPr id="19" name="Text 17"/>
          <p:cNvSpPr/>
          <p:nvPr/>
        </p:nvSpPr>
        <p:spPr>
          <a:xfrm>
            <a:off x="6766560" y="4526280"/>
            <a:ext cx="4553712" cy="320040"/>
          </a:xfrm>
          <a:prstGeom prst="rect">
            <a:avLst/>
          </a:prstGeom>
          <a:noFill/>
          <a:ln/>
        </p:spPr>
        <p:txBody>
          <a:bodyPr wrap="square" lIns="0" tIns="0" rIns="0" bIns="0" rtlCol="0" anchor="ctr"/>
          <a:lstStyle/>
          <a:p>
            <a:pPr marL="0" indent="0">
              <a:buNone/>
            </a:pPr>
            <a:r>
              <a:rPr lang="en-US" sz="1300" b="1" dirty="0">
                <a:solidFill>
                  <a:srgbClr val="1E8A55"/>
                </a:solidFill>
                <a:latin typeface="Calibri" pitchFamily="34" charset="0"/>
                <a:ea typeface="Calibri" pitchFamily="34" charset="-122"/>
                <a:cs typeface="Calibri" pitchFamily="34" charset="-120"/>
              </a:rPr>
              <a:t>[Your strength 3]</a:t>
            </a:r>
            <a:endParaRPr lang="en-US" sz="1300" dirty="0"/>
          </a:p>
        </p:txBody>
      </p:sp>
      <p:sp>
        <p:nvSpPr>
          <p:cNvPr id="20" name="Text 18"/>
          <p:cNvSpPr/>
          <p:nvPr/>
        </p:nvSpPr>
        <p:spPr>
          <a:xfrm>
            <a:off x="6949440" y="4855464"/>
            <a:ext cx="4370832" cy="320040"/>
          </a:xfrm>
          <a:prstGeom prst="rect">
            <a:avLst/>
          </a:prstGeom>
          <a:noFill/>
          <a:ln/>
        </p:spPr>
        <p:txBody>
          <a:bodyPr wrap="square" lIns="0" tIns="0" rIns="0" bIns="0" rtlCol="0" anchor="ctr"/>
          <a:lstStyle/>
          <a:p>
            <a:pPr marL="0" indent="0">
              <a:buNone/>
            </a:pPr>
            <a:r>
              <a:rPr lang="en-US" sz="1250" dirty="0">
                <a:solidFill>
                  <a:srgbClr val="313233"/>
                </a:solidFill>
                <a:latin typeface="Calibri" pitchFamily="34" charset="0"/>
                <a:ea typeface="Calibri" pitchFamily="34" charset="-122"/>
                <a:cs typeface="Calibri" pitchFamily="34" charset="-120"/>
              </a:rPr>
              <a:t>→  [Firm's need it meets]</a:t>
            </a:r>
            <a:endParaRPr lang="en-US" sz="1250" dirty="0"/>
          </a:p>
        </p:txBody>
      </p:sp>
      <p:pic>
        <p:nvPicPr>
          <p:cNvPr id="24" name="Picture 23"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pic>
        <p:nvPicPr>
          <p:cNvPr id="24" name="Picture 23"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2" name="Rectangle 21"/>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PRE-EMPT THE DOUBTS</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Expected challenges &amp; answers</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Address the hard questions before they're asked. Precision over aspiration.</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965960"/>
          <a:ext cx="11091672" cy="4069080"/>
        </p:xfrm>
        <a:graphic>
          <a:graphicData uri="http://schemas.openxmlformats.org/drawingml/2006/table">
            <a:tbl>
              <a:tblPr/>
              <a:tblGrid>
                <a:gridCol w="3931920">
                  <a:extLst>
                    <a:ext uri="{9D8B030D-6E8A-4147-A177-3AD203B41FA5}">
                      <a16:colId xmlns:a16="http://schemas.microsoft.com/office/drawing/2014/main" val="20000"/>
                    </a:ext>
                  </a:extLst>
                </a:gridCol>
                <a:gridCol w="7159752">
                  <a:extLst>
                    <a:ext uri="{9D8B030D-6E8A-4147-A177-3AD203B41FA5}">
                      <a16:colId xmlns:a16="http://schemas.microsoft.com/office/drawing/2014/main" val="20001"/>
                    </a:ext>
                  </a:extLst>
                </a:gridCol>
              </a:tblGrid>
              <a:tr h="41148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The question</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My honest answer</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[Is this move a step down / sideways?]</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[A deliberate choice — here's the strategic logic and what I need from a bigger platform.]</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[Is the network real or aspirational?]</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[Named sectors and relationship types; honest about active vs. reactivation.]</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[Are you a flight risk?]</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[Tenure record: [X] yrs, [Y] yrs. This move is a considered, long-term commitment.]</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[Genuine depth or surface awareness?]</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[My core strength is [X]; I'll lean on the firm's [SMEs] for [Y]. Honest about the line.]</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Text 6"/>
          <p:cNvSpPr/>
          <p:nvPr/>
        </p:nvSpPr>
        <p:spPr>
          <a:xfrm>
            <a:off x="548640" y="6035040"/>
            <a:ext cx="11091672" cy="320040"/>
          </a:xfrm>
          <a:prstGeom prst="rect">
            <a:avLst/>
          </a:prstGeom>
          <a:noFill/>
          <a:ln/>
        </p:spPr>
        <p:txBody>
          <a:bodyPr wrap="square" lIns="0" tIns="0" rIns="0" bIns="0" rtlCol="0" anchor="ctr"/>
          <a:lstStyle/>
          <a:p>
            <a:pPr marL="0" indent="0" algn="ctr">
              <a:buNone/>
            </a:pPr>
            <a:r>
              <a:rPr lang="en-US" sz="1150" i="1" dirty="0">
                <a:solidFill>
                  <a:srgbClr val="6B7075"/>
                </a:solidFill>
                <a:latin typeface="Calibri" pitchFamily="34" charset="0"/>
                <a:ea typeface="Calibri" pitchFamily="34" charset="-122"/>
                <a:cs typeface="Calibri" pitchFamily="34" charset="-120"/>
              </a:rPr>
              <a:t>Confidence comes from having thought it through — not from hoping it won't come up.</a:t>
            </a:r>
            <a:endParaRPr lang="en-US" sz="1150" dirty="0"/>
          </a:p>
        </p:txBody>
      </p:sp>
      <p:pic>
        <p:nvPicPr>
          <p:cNvPr id="23" name="Picture 22"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Picture 24" descr="wm_faint.png"/>
          <p:cNvPicPr>
            <a:picLocks noChangeAspect="1"/>
          </p:cNvPicPr>
          <p:nvPr/>
        </p:nvPicPr>
        <p:blipFill>
          <a:blip r:embed="rId4"/>
          <a:stretch>
            <a:fillRect/>
          </a:stretch>
        </p:blipFill>
        <p:spPr>
          <a:xfrm>
            <a:off x="10866120" y="5623560"/>
            <a:ext cx="2016919" cy="1600200"/>
          </a:xfrm>
          <a:prstGeom prst="rect">
            <a:avLst/>
          </a:prstGeom>
        </p:spPr>
      </p:pic>
      <p:sp>
        <p:nvSpPr>
          <p:cNvPr id="23" name="Rectangle 22"/>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Rectangle 21"/>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DE-RISK THE HIRE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Managing the risks of my hire</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What could go wrong in bringing me on — and how each risk is already prevented.</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20" name="Table 0"/>
          <p:cNvGraphicFramePr>
            <a:graphicFrameLocks noGrp="1"/>
          </p:cNvGraphicFramePr>
          <p:nvPr/>
        </p:nvGraphicFramePr>
        <p:xfrm>
          <a:off x="548640" y="1920240"/>
          <a:ext cx="11091672" cy="4160520"/>
        </p:xfrm>
        <a:graphic>
          <a:graphicData uri="http://schemas.openxmlformats.org/drawingml/2006/table">
            <a:tbl>
              <a:tblPr/>
              <a:tblGrid>
                <a:gridCol w="3200400">
                  <a:extLst>
                    <a:ext uri="{9D8B030D-6E8A-4147-A177-3AD203B41FA5}">
                      <a16:colId xmlns:a16="http://schemas.microsoft.com/office/drawing/2014/main" val="20000"/>
                    </a:ext>
                  </a:extLst>
                </a:gridCol>
                <a:gridCol w="7891272">
                  <a:extLst>
                    <a:ext uri="{9D8B030D-6E8A-4147-A177-3AD203B41FA5}">
                      <a16:colId xmlns:a16="http://schemas.microsoft.com/office/drawing/2014/main" val="20001"/>
                    </a:ext>
                  </a:extLst>
                </a:gridCol>
              </a:tblGrid>
              <a:tr h="41148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Risk</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How we prevent it</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749808">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Ramp-up slower than planned</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50" dirty="0">
                          <a:solidFill>
                            <a:srgbClr val="313233"/>
                          </a:solidFill>
                          <a:latin typeface="Calibri" pitchFamily="34" charset="0"/>
                          <a:ea typeface="Calibri" pitchFamily="34" charset="-122"/>
                          <a:cs typeface="Calibri" pitchFamily="34" charset="-120"/>
                        </a:rPr>
                        <a:t>Phased targets — revenue starts with existing &amp; warm accounts, not cold origination. [Year-1 ~€[2]m] is weighted to high-confidence relationships.</a:t>
                      </a:r>
                      <a:endParaRPr lang="en-US" sz="11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49808">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The network doesn't convert</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50" dirty="0">
                          <a:solidFill>
                            <a:srgbClr val="313233"/>
                          </a:solidFill>
                          <a:latin typeface="Calibri" pitchFamily="34" charset="0"/>
                          <a:ea typeface="Calibri" pitchFamily="34" charset="-122"/>
                          <a:cs typeface="Calibri" pitchFamily="34" charset="-120"/>
                        </a:rPr>
                        <a:t>A portfolio of [10–15] relationships across [sectors], not reliant on any single account. Honest split of active vs. reactivation.</a:t>
                      </a:r>
                      <a:endParaRPr lang="en-US" sz="11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49808">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Credibility in a new brand</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50" dirty="0">
                          <a:solidFill>
                            <a:srgbClr val="313233"/>
                          </a:solidFill>
                          <a:latin typeface="Calibri" pitchFamily="34" charset="0"/>
                          <a:ea typeface="Calibri" pitchFamily="34" charset="-122"/>
                          <a:cs typeface="Calibri" pitchFamily="34" charset="-120"/>
                        </a:rPr>
                        <a:t>Personal [operator] brand differentiates from generalist competitors; the firm's platform adds scale. Early visibility via [publications / events].</a:t>
                      </a:r>
                      <a:endParaRPr lang="en-US" sz="11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49808">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Integration &amp; culture</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50" dirty="0">
                          <a:solidFill>
                            <a:srgbClr val="313233"/>
                          </a:solidFill>
                          <a:latin typeface="Calibri" pitchFamily="34" charset="0"/>
                          <a:ea typeface="Calibri" pitchFamily="34" charset="-122"/>
                          <a:cs typeface="Calibri" pitchFamily="34" charset="-120"/>
                        </a:rPr>
                        <a:t>Structured onboarding; key stakeholders mapped in the first [90] days; build the internal network before leaning on it.</a:t>
                      </a:r>
                      <a:endParaRPr lang="en-US" sz="11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r h="749808">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Market or demand volatility</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150" dirty="0">
                          <a:solidFill>
                            <a:srgbClr val="313233"/>
                          </a:solidFill>
                          <a:latin typeface="Calibri" pitchFamily="34" charset="0"/>
                          <a:ea typeface="Calibri" pitchFamily="34" charset="-122"/>
                          <a:cs typeface="Calibri" pitchFamily="34" charset="-120"/>
                        </a:rPr>
                        <a:t>Flexible mix of [deal &amp; non-deal] work across multiple sectors — smooths single-market swings.</a:t>
                      </a:r>
                      <a:endParaRPr lang="en-US" sz="11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9" name="Text 6"/>
          <p:cNvSpPr/>
          <p:nvPr/>
        </p:nvSpPr>
        <p:spPr>
          <a:xfrm>
            <a:off x="548640" y="6080760"/>
            <a:ext cx="11091672" cy="292608"/>
          </a:xfrm>
          <a:prstGeom prst="rect">
            <a:avLst/>
          </a:prstGeom>
          <a:noFill/>
          <a:ln/>
        </p:spPr>
        <p:txBody>
          <a:bodyPr wrap="square" lIns="0" tIns="0" rIns="0" bIns="0" rtlCol="0" anchor="ctr"/>
          <a:lstStyle/>
          <a:p>
            <a:pPr marL="0" indent="0" algn="ctr">
              <a:buNone/>
            </a:pPr>
            <a:r>
              <a:rPr lang="en-US" sz="1300" i="1" dirty="0">
                <a:solidFill>
                  <a:srgbClr val="4A4D51"/>
                </a:solidFill>
                <a:latin typeface="Georgia" pitchFamily="34" charset="0"/>
                <a:ea typeface="Georgia" pitchFamily="34" charset="-122"/>
                <a:cs typeface="Georgia" pitchFamily="34" charset="-120"/>
              </a:rPr>
              <a:t>Net effect: a low-risk hire — early revenue from warm relationships, with the downside covered on every front.</a:t>
            </a:r>
            <a:endParaRPr lang="en-US" sz="1300" dirty="0"/>
          </a:p>
        </p:txBody>
      </p:sp>
      <p:pic>
        <p:nvPicPr>
          <p:cNvPr id="24" name="Picture 23"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19">
    <p:bg>
      <p:bgPr>
        <a:gradFill rotWithShape="1">
          <a:gsLst>
            <a:gs pos="0">
              <a:srgbClr val="F7F8FA"/>
            </a:gs>
            <a:gs pos="100000">
              <a:srgbClr val="E4E6EA"/>
            </a:gs>
          </a:gsLst>
          <a:lin scaled="0" ang="18900000"/>
        </a:gradFill>
        <a:effectLst/>
      </p:bgPr>
    </p:bg>
    <p:spTree>
      <p:nvGrpSpPr>
        <p:cNvPr id="1" name=""/>
        <p:cNvGrpSpPr/>
        <p:nvPr/>
      </p:nvGrpSpPr>
      <p:grpSpPr>
        <a:xfrm>
          <a:off x="0" y="0"/>
          <a:ext cx="0" cy="0"/>
          <a:chOff x="0" y="0"/>
          <a:chExt cx="0" cy="0"/>
        </a:xfrm>
      </p:grpSpPr>
      <p:sp>
        <p:nvSpPr>
          <p:cNvPr id="2" name="Shape 0"/>
          <p:cNvSpPr/>
          <p:nvPr/>
        </p:nvSpPr>
        <p:spPr>
          <a:xfrm>
            <a:off x="0" y="0"/>
            <a:ext cx="164592" cy="6858000"/>
          </a:xfrm>
          <a:prstGeom prst="rect">
            <a:avLst/>
          </a:prstGeom>
          <a:solidFill>
            <a:srgbClr val="29BA74"/>
          </a:solidFill>
          <a:ln/>
        </p:spPr>
        <p:txBody>
          <a:bodyPr/>
          <a:lstStyle/>
          <a:p>
            <a:endParaRPr lang="en-US"/>
          </a:p>
        </p:txBody>
      </p:sp>
      <p:sp>
        <p:nvSpPr>
          <p:cNvPr id="3" name="Text 1"/>
          <p:cNvSpPr/>
          <p:nvPr/>
        </p:nvSpPr>
        <p:spPr>
          <a:xfrm>
            <a:off x="914400" y="777240"/>
            <a:ext cx="9144000" cy="365760"/>
          </a:xfrm>
          <a:prstGeom prst="rect">
            <a:avLst/>
          </a:prstGeom>
          <a:noFill/>
          <a:ln/>
        </p:spPr>
        <p:txBody>
          <a:bodyPr wrap="square" lIns="0" tIns="0" rIns="0" bIns="0" rtlCol="0" anchor="ctr"/>
          <a:lstStyle/>
          <a:p>
            <a:pPr marL="0" indent="0">
              <a:buNone/>
            </a:pPr>
            <a:r>
              <a:rPr lang="en-US" sz="1300" b="1" kern="0" spc="300" dirty="0">
                <a:solidFill>
                  <a:srgbClr val="29BA74"/>
                </a:solidFill>
                <a:latin typeface="Calibri" pitchFamily="34" charset="0"/>
                <a:ea typeface="Calibri" pitchFamily="34" charset="-122"/>
                <a:cs typeface="Calibri" pitchFamily="34" charset="-120"/>
              </a:rPr>
              <a:t>IN SUMMARY</a:t>
            </a:r>
            <a:endParaRPr lang="en-US" sz="1300" dirty="0"/>
          </a:p>
        </p:txBody>
      </p:sp>
      <p:sp>
        <p:nvSpPr>
          <p:cNvPr id="4" name="Text 2"/>
          <p:cNvSpPr/>
          <p:nvPr/>
        </p:nvSpPr>
        <p:spPr>
          <a:xfrm>
            <a:off x="868680" y="1143000"/>
            <a:ext cx="1051560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Structured. Commercial. Aligned to the firm's partner model.</a:t>
            </a:r>
            <a:endParaRPr lang="en-US" sz="2600" dirty="0"/>
          </a:p>
        </p:txBody>
      </p:sp>
      <p:sp>
        <p:nvSpPr>
          <p:cNvPr id="5" name="Text 3"/>
          <p:cNvSpPr/>
          <p:nvPr/>
        </p:nvSpPr>
        <p:spPr>
          <a:xfrm>
            <a:off x="914400" y="2148840"/>
            <a:ext cx="457200" cy="411480"/>
          </a:xfrm>
          <a:prstGeom prst="rect">
            <a:avLst/>
          </a:prstGeom>
          <a:noFill/>
          <a:ln/>
        </p:spPr>
        <p:txBody>
          <a:bodyPr wrap="square" lIns="0" tIns="0" rIns="0" bIns="0" rtlCol="0" anchor="ctr"/>
          <a:lstStyle/>
          <a:p>
            <a:pPr marL="0" indent="0">
              <a:buNone/>
            </a:pPr>
            <a:r>
              <a:rPr lang="en-US" sz="2000" b="1" dirty="0">
                <a:solidFill>
                  <a:srgbClr val="29BA74"/>
                </a:solidFill>
                <a:latin typeface="Calibri" pitchFamily="34" charset="0"/>
                <a:ea typeface="Calibri" pitchFamily="34" charset="-122"/>
                <a:cs typeface="Calibri" pitchFamily="34" charset="-120"/>
              </a:rPr>
              <a:t>✓</a:t>
            </a:r>
            <a:endParaRPr lang="en-US" sz="2000" dirty="0"/>
          </a:p>
        </p:txBody>
      </p:sp>
      <p:sp>
        <p:nvSpPr>
          <p:cNvPr id="6" name="Text 4"/>
          <p:cNvSpPr/>
          <p:nvPr/>
        </p:nvSpPr>
        <p:spPr>
          <a:xfrm>
            <a:off x="1417320" y="2148840"/>
            <a:ext cx="9875520" cy="411480"/>
          </a:xfrm>
          <a:prstGeom prst="rect">
            <a:avLst/>
          </a:prstGeom>
          <a:noFill/>
          <a:ln/>
        </p:spPr>
        <p:txBody>
          <a:bodyPr wrap="square" lIns="0" tIns="0" rIns="0" bIns="0" rtlCol="0" anchor="ctr"/>
          <a:lstStyle/>
          <a:p>
            <a:pPr marL="0" indent="0">
              <a:buNone/>
            </a:pPr>
            <a:r>
              <a:rPr lang="en-US" sz="1500" dirty="0">
                <a:solidFill>
                  <a:srgbClr val="6B7075"/>
                </a:solidFill>
                <a:latin typeface="Calibri" pitchFamily="34" charset="0"/>
                <a:ea typeface="Calibri" pitchFamily="34" charset="-122"/>
                <a:cs typeface="Calibri" pitchFamily="34" charset="-120"/>
              </a:rPr>
              <a:t>[25]+ years partner-level — from [shop floor to boardroom] across [N] industries</a:t>
            </a:r>
            <a:endParaRPr lang="en-US" sz="1500" dirty="0"/>
          </a:p>
        </p:txBody>
      </p:sp>
      <p:sp>
        <p:nvSpPr>
          <p:cNvPr id="7" name="Text 5"/>
          <p:cNvSpPr/>
          <p:nvPr/>
        </p:nvSpPr>
        <p:spPr>
          <a:xfrm>
            <a:off x="914400" y="2715768"/>
            <a:ext cx="457200" cy="411480"/>
          </a:xfrm>
          <a:prstGeom prst="rect">
            <a:avLst/>
          </a:prstGeom>
          <a:noFill/>
          <a:ln/>
        </p:spPr>
        <p:txBody>
          <a:bodyPr wrap="square" lIns="0" tIns="0" rIns="0" bIns="0" rtlCol="0" anchor="ctr"/>
          <a:lstStyle/>
          <a:p>
            <a:pPr marL="0" indent="0">
              <a:buNone/>
            </a:pPr>
            <a:r>
              <a:rPr lang="en-US" sz="2000" b="1" dirty="0">
                <a:solidFill>
                  <a:srgbClr val="29BA74"/>
                </a:solidFill>
                <a:latin typeface="Calibri" pitchFamily="34" charset="0"/>
                <a:ea typeface="Calibri" pitchFamily="34" charset="-122"/>
                <a:cs typeface="Calibri" pitchFamily="34" charset="-120"/>
              </a:rPr>
              <a:t>✓</a:t>
            </a:r>
            <a:endParaRPr lang="en-US" sz="2000" dirty="0"/>
          </a:p>
        </p:txBody>
      </p:sp>
      <p:sp>
        <p:nvSpPr>
          <p:cNvPr id="8" name="Text 6"/>
          <p:cNvSpPr/>
          <p:nvPr/>
        </p:nvSpPr>
        <p:spPr>
          <a:xfrm>
            <a:off x="1417320" y="2715768"/>
            <a:ext cx="9875520" cy="411480"/>
          </a:xfrm>
          <a:prstGeom prst="rect">
            <a:avLst/>
          </a:prstGeom>
          <a:noFill/>
          <a:ln/>
        </p:spPr>
        <p:txBody>
          <a:bodyPr wrap="square" lIns="0" tIns="0" rIns="0" bIns="0" rtlCol="0" anchor="ctr"/>
          <a:lstStyle/>
          <a:p>
            <a:pPr marL="0" indent="0">
              <a:buNone/>
            </a:pPr>
            <a:r>
              <a:rPr lang="en-US" sz="1500" dirty="0">
                <a:solidFill>
                  <a:srgbClr val="6B7075"/>
                </a:solidFill>
                <a:latin typeface="Calibri" pitchFamily="34" charset="0"/>
                <a:ea typeface="Calibri" pitchFamily="34" charset="-122"/>
                <a:cs typeface="Calibri" pitchFamily="34" charset="-120"/>
              </a:rPr>
              <a:t>Practice builder with hard numbers — [zero to X projects], [zero to Y]</a:t>
            </a:r>
            <a:endParaRPr lang="en-US" sz="1500" dirty="0"/>
          </a:p>
        </p:txBody>
      </p:sp>
      <p:sp>
        <p:nvSpPr>
          <p:cNvPr id="9" name="Text 7"/>
          <p:cNvSpPr/>
          <p:nvPr/>
        </p:nvSpPr>
        <p:spPr>
          <a:xfrm>
            <a:off x="914400" y="3282696"/>
            <a:ext cx="457200" cy="411480"/>
          </a:xfrm>
          <a:prstGeom prst="rect">
            <a:avLst/>
          </a:prstGeom>
          <a:noFill/>
          <a:ln/>
        </p:spPr>
        <p:txBody>
          <a:bodyPr wrap="square" lIns="0" tIns="0" rIns="0" bIns="0" rtlCol="0" anchor="ctr"/>
          <a:lstStyle/>
          <a:p>
            <a:pPr marL="0" indent="0">
              <a:buNone/>
            </a:pPr>
            <a:r>
              <a:rPr lang="en-US" sz="2000" b="1" dirty="0">
                <a:solidFill>
                  <a:srgbClr val="29BA74"/>
                </a:solidFill>
                <a:latin typeface="Calibri" pitchFamily="34" charset="0"/>
                <a:ea typeface="Calibri" pitchFamily="34" charset="-122"/>
                <a:cs typeface="Calibri" pitchFamily="34" charset="-120"/>
              </a:rPr>
              <a:t>✓</a:t>
            </a:r>
            <a:endParaRPr lang="en-US" sz="2000" dirty="0"/>
          </a:p>
        </p:txBody>
      </p:sp>
      <p:sp>
        <p:nvSpPr>
          <p:cNvPr id="10" name="Text 8"/>
          <p:cNvSpPr/>
          <p:nvPr/>
        </p:nvSpPr>
        <p:spPr>
          <a:xfrm>
            <a:off x="1417320" y="3282696"/>
            <a:ext cx="9875520" cy="411480"/>
          </a:xfrm>
          <a:prstGeom prst="rect">
            <a:avLst/>
          </a:prstGeom>
          <a:noFill/>
          <a:ln/>
        </p:spPr>
        <p:txBody>
          <a:bodyPr wrap="square" lIns="0" tIns="0" rIns="0" bIns="0" rtlCol="0" anchor="ctr"/>
          <a:lstStyle/>
          <a:p>
            <a:pPr marL="0" indent="0">
              <a:buNone/>
            </a:pPr>
            <a:r>
              <a:rPr lang="en-US" sz="1500" dirty="0">
                <a:solidFill>
                  <a:srgbClr val="6B7075"/>
                </a:solidFill>
                <a:latin typeface="Calibri" pitchFamily="34" charset="0"/>
                <a:ea typeface="Calibri" pitchFamily="34" charset="-122"/>
                <a:cs typeface="Calibri" pitchFamily="34" charset="-120"/>
              </a:rPr>
              <a:t>Strong network in [sectors] — ready to activate from day one</a:t>
            </a:r>
            <a:endParaRPr lang="en-US" sz="1500" dirty="0"/>
          </a:p>
        </p:txBody>
      </p:sp>
      <p:sp>
        <p:nvSpPr>
          <p:cNvPr id="11" name="Text 9"/>
          <p:cNvSpPr/>
          <p:nvPr/>
        </p:nvSpPr>
        <p:spPr>
          <a:xfrm>
            <a:off x="914400" y="3849624"/>
            <a:ext cx="457200" cy="411480"/>
          </a:xfrm>
          <a:prstGeom prst="rect">
            <a:avLst/>
          </a:prstGeom>
          <a:noFill/>
          <a:ln/>
        </p:spPr>
        <p:txBody>
          <a:bodyPr wrap="square" lIns="0" tIns="0" rIns="0" bIns="0" rtlCol="0" anchor="ctr"/>
          <a:lstStyle/>
          <a:p>
            <a:pPr marL="0" indent="0">
              <a:buNone/>
            </a:pPr>
            <a:r>
              <a:rPr lang="en-US" sz="2000" b="1" dirty="0">
                <a:solidFill>
                  <a:srgbClr val="29BA74"/>
                </a:solidFill>
                <a:latin typeface="Calibri" pitchFamily="34" charset="0"/>
                <a:ea typeface="Calibri" pitchFamily="34" charset="-122"/>
                <a:cs typeface="Calibri" pitchFamily="34" charset="-120"/>
              </a:rPr>
              <a:t>✓</a:t>
            </a:r>
            <a:endParaRPr lang="en-US" sz="2000" dirty="0"/>
          </a:p>
        </p:txBody>
      </p:sp>
      <p:sp>
        <p:nvSpPr>
          <p:cNvPr id="12" name="Text 10"/>
          <p:cNvSpPr/>
          <p:nvPr/>
        </p:nvSpPr>
        <p:spPr>
          <a:xfrm>
            <a:off x="1417320" y="3849624"/>
            <a:ext cx="9875520" cy="411480"/>
          </a:xfrm>
          <a:prstGeom prst="rect">
            <a:avLst/>
          </a:prstGeom>
          <a:noFill/>
          <a:ln/>
        </p:spPr>
        <p:txBody>
          <a:bodyPr wrap="square" lIns="0" tIns="0" rIns="0" bIns="0" rtlCol="0" anchor="ctr"/>
          <a:lstStyle/>
          <a:p>
            <a:pPr marL="0" indent="0">
              <a:buNone/>
            </a:pPr>
            <a:r>
              <a:rPr lang="en-US" sz="1500" dirty="0">
                <a:solidFill>
                  <a:srgbClr val="6B7075"/>
                </a:solidFill>
                <a:latin typeface="Calibri" pitchFamily="34" charset="0"/>
                <a:ea typeface="Calibri" pitchFamily="34" charset="-122"/>
                <a:cs typeface="Calibri" pitchFamily="34" charset="-120"/>
              </a:rPr>
              <a:t>Delivery-accountable and present — transformation that sticks</a:t>
            </a:r>
            <a:endParaRPr lang="en-US" sz="1500" dirty="0"/>
          </a:p>
        </p:txBody>
      </p:sp>
      <p:sp>
        <p:nvSpPr>
          <p:cNvPr id="13" name="Text 11"/>
          <p:cNvSpPr/>
          <p:nvPr/>
        </p:nvSpPr>
        <p:spPr>
          <a:xfrm>
            <a:off x="914400" y="4416552"/>
            <a:ext cx="457200" cy="411480"/>
          </a:xfrm>
          <a:prstGeom prst="rect">
            <a:avLst/>
          </a:prstGeom>
          <a:noFill/>
          <a:ln/>
        </p:spPr>
        <p:txBody>
          <a:bodyPr wrap="square" lIns="0" tIns="0" rIns="0" bIns="0" rtlCol="0" anchor="ctr"/>
          <a:lstStyle/>
          <a:p>
            <a:pPr marL="0" indent="0">
              <a:buNone/>
            </a:pPr>
            <a:r>
              <a:rPr lang="en-US" sz="2000" b="1" dirty="0">
                <a:solidFill>
                  <a:srgbClr val="29BA74"/>
                </a:solidFill>
                <a:latin typeface="Calibri" pitchFamily="34" charset="0"/>
                <a:ea typeface="Calibri" pitchFamily="34" charset="-122"/>
                <a:cs typeface="Calibri" pitchFamily="34" charset="-120"/>
              </a:rPr>
              <a:t>✓</a:t>
            </a:r>
            <a:endParaRPr lang="en-US" sz="2000" dirty="0"/>
          </a:p>
        </p:txBody>
      </p:sp>
      <p:sp>
        <p:nvSpPr>
          <p:cNvPr id="14" name="Text 12"/>
          <p:cNvSpPr/>
          <p:nvPr/>
        </p:nvSpPr>
        <p:spPr>
          <a:xfrm>
            <a:off x="1417320" y="4416552"/>
            <a:ext cx="9875520" cy="411480"/>
          </a:xfrm>
          <a:prstGeom prst="rect">
            <a:avLst/>
          </a:prstGeom>
          <a:noFill/>
          <a:ln/>
        </p:spPr>
        <p:txBody>
          <a:bodyPr wrap="square" lIns="0" tIns="0" rIns="0" bIns="0" rtlCol="0" anchor="ctr"/>
          <a:lstStyle/>
          <a:p>
            <a:pPr marL="0" indent="0">
              <a:buNone/>
            </a:pPr>
            <a:r>
              <a:rPr lang="en-US" sz="1500" dirty="0">
                <a:solidFill>
                  <a:srgbClr val="6B7075"/>
                </a:solidFill>
                <a:latin typeface="Calibri" pitchFamily="34" charset="0"/>
                <a:ea typeface="Calibri" pitchFamily="34" charset="-122"/>
                <a:cs typeface="Calibri" pitchFamily="34" charset="-120"/>
              </a:rPr>
              <a:t>Committed for the long term — the platform and ambition I've been looking for</a:t>
            </a:r>
            <a:endParaRPr lang="en-US" sz="1500" dirty="0"/>
          </a:p>
        </p:txBody>
      </p:sp>
      <p:sp>
        <p:nvSpPr>
          <p:cNvPr id="15" name="Shape 13"/>
          <p:cNvSpPr/>
          <p:nvPr/>
        </p:nvSpPr>
        <p:spPr>
          <a:xfrm>
            <a:off x="914400" y="5166360"/>
            <a:ext cx="10332720" cy="0"/>
          </a:xfrm>
          <a:prstGeom prst="line">
            <a:avLst/>
          </a:prstGeom>
          <a:noFill/>
          <a:ln w="12700">
            <a:solidFill>
              <a:srgbClr val="6B7075"/>
            </a:solidFill>
            <a:prstDash val="solid"/>
          </a:ln>
        </p:spPr>
        <p:txBody>
          <a:bodyPr/>
          <a:lstStyle/>
          <a:p>
            <a:endParaRPr lang="en-US"/>
          </a:p>
        </p:txBody>
      </p:sp>
      <p:sp>
        <p:nvSpPr>
          <p:cNvPr id="16" name="Text 14"/>
          <p:cNvSpPr/>
          <p:nvPr/>
        </p:nvSpPr>
        <p:spPr>
          <a:xfrm>
            <a:off x="914400" y="5349240"/>
            <a:ext cx="10332720" cy="457200"/>
          </a:xfrm>
          <a:prstGeom prst="rect">
            <a:avLst/>
          </a:prstGeom>
          <a:noFill/>
          <a:ln/>
        </p:spPr>
        <p:txBody>
          <a:bodyPr wrap="square" lIns="0" tIns="0" rIns="0" bIns="0" rtlCol="0" anchor="ctr"/>
          <a:lstStyle/>
          <a:p>
            <a:pPr marL="0" indent="0">
              <a:buNone/>
            </a:pPr>
            <a:r>
              <a:rPr lang="en-US" sz="1400" b="1" dirty="0">
                <a:solidFill>
                  <a:srgbClr val="313233"/>
                </a:solidFill>
                <a:latin typeface="Calibri" pitchFamily="34" charset="0"/>
                <a:ea typeface="Calibri" pitchFamily="34" charset="-122"/>
                <a:cs typeface="Calibri" pitchFamily="34" charset="-120"/>
              </a:rPr>
              <a:t>[Candidate Name]   |   [phone]   |   [email]</a:t>
            </a:r>
            <a:endParaRPr lang="en-US" sz="1400" dirty="0"/>
          </a:p>
        </p:txBody>
      </p:sp>
      <p:pic>
        <p:nvPicPr>
          <p:cNvPr id="17" name="Picture 16" descr="logo.png"/>
          <p:cNvPicPr>
            <a:picLocks noChangeAspect="1"/>
          </p:cNvPicPr>
          <p:nvPr/>
        </p:nvPicPr>
        <p:blipFill>
          <a:blip r:embed="rId3"/>
          <a:stretch>
            <a:fillRect/>
          </a:stretch>
        </p:blipFill>
        <p:spPr>
          <a:xfrm>
            <a:off x="914400" y="274320"/>
            <a:ext cx="1260566" cy="274320"/>
          </a:xfrm>
          <a:prstGeom prst="rect">
            <a:avLst/>
          </a:prstGeom>
        </p:spPr>
      </p:pic>
    </p:spTree>
  </p:cSld>
  <p:clrMapOvr>
    <a:masterClrMapping/>
  </p:clrMapOvr>
</p:sld>
</file>

<file path=ppt/slides/slide2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36" name="Picture 35" descr="wm_faint.png"/>
          <p:cNvPicPr>
            <a:picLocks noChangeAspect="1"/>
          </p:cNvPicPr>
          <p:nvPr/>
        </p:nvPicPr>
        <p:blipFill>
          <a:blip r:embed="rId2"/>
          <a:stretch>
            <a:fillRect/>
          </a:stretch>
        </p:blipFill>
        <p:spPr>
          <a:xfrm>
            <a:off x="10866120" y="5623560"/>
            <a:ext cx="2016919" cy="1600200"/>
          </a:xfrm>
          <a:prstGeom prst="rect">
            <a:avLst/>
          </a:prstGeom>
        </p:spPr>
      </p:pic>
      <p:sp>
        <p:nvSpPr>
          <p:cNvPr id="34" name="Rectangle 3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3" name="Rectangle 3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2" name="Rectangle 3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What I need from you</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Be specific. Asking for nothing reads as not having thought it through.</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8" name="Shape 6"/>
          <p:cNvSpPr/>
          <p:nvPr/>
        </p:nvSpPr>
        <p:spPr>
          <a:xfrm>
            <a:off x="548640" y="18745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9" name="Shape 7"/>
          <p:cNvSpPr/>
          <p:nvPr/>
        </p:nvSpPr>
        <p:spPr>
          <a:xfrm>
            <a:off x="548640" y="1874520"/>
            <a:ext cx="64008" cy="1783080"/>
          </a:xfrm>
          <a:prstGeom prst="rect">
            <a:avLst/>
          </a:prstGeom>
          <a:solidFill>
            <a:srgbClr val="29BA74"/>
          </a:solidFill>
          <a:ln/>
        </p:spPr>
        <p:txBody>
          <a:bodyPr/>
          <a:lstStyle/>
          <a:p>
            <a:endParaRPr lang="en-US"/>
          </a:p>
        </p:txBody>
      </p:sp>
      <p:sp>
        <p:nvSpPr>
          <p:cNvPr id="10" name="Shape 8"/>
          <p:cNvSpPr/>
          <p:nvPr/>
        </p:nvSpPr>
        <p:spPr>
          <a:xfrm>
            <a:off x="822960" y="2167128"/>
            <a:ext cx="457200" cy="457200"/>
          </a:xfrm>
          <a:prstGeom prst="ellipse">
            <a:avLst/>
          </a:prstGeom>
          <a:solidFill>
            <a:srgbClr val="EEF0F2"/>
          </a:solidFill>
          <a:ln w="19050">
            <a:solidFill>
              <a:srgbClr val="29BA74"/>
            </a:solidFill>
            <a:prstDash val="solid"/>
          </a:ln>
        </p:spPr>
        <p:txBody>
          <a:bodyPr/>
          <a:lstStyle/>
          <a:p>
            <a:endParaRPr lang="en-US"/>
          </a:p>
        </p:txBody>
      </p:sp>
      <p:sp>
        <p:nvSpPr>
          <p:cNvPr id="11" name="Text 9"/>
          <p:cNvSpPr/>
          <p:nvPr/>
        </p:nvSpPr>
        <p:spPr>
          <a:xfrm>
            <a:off x="822960" y="21671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1</a:t>
            </a:r>
            <a:endParaRPr lang="en-US" sz="1500" dirty="0"/>
          </a:p>
        </p:txBody>
      </p:sp>
      <p:sp>
        <p:nvSpPr>
          <p:cNvPr id="12" name="Text 10"/>
          <p:cNvSpPr/>
          <p:nvPr/>
        </p:nvSpPr>
        <p:spPr>
          <a:xfrm>
            <a:off x="1463040" y="21488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Sponsorship</a:t>
            </a:r>
            <a:endParaRPr lang="en-US" sz="1500" dirty="0"/>
          </a:p>
        </p:txBody>
      </p:sp>
      <p:sp>
        <p:nvSpPr>
          <p:cNvPr id="13" name="Text 11"/>
          <p:cNvSpPr/>
          <p:nvPr/>
        </p:nvSpPr>
        <p:spPr>
          <a:xfrm>
            <a:off x="822960" y="27889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[Named partner who backs the plan in the room and opens doors internally.]</a:t>
            </a:r>
            <a:endParaRPr lang="en-US" sz="1300" dirty="0"/>
          </a:p>
        </p:txBody>
      </p:sp>
      <p:sp>
        <p:nvSpPr>
          <p:cNvPr id="14" name="Shape 12"/>
          <p:cNvSpPr/>
          <p:nvPr/>
        </p:nvSpPr>
        <p:spPr>
          <a:xfrm>
            <a:off x="6254496" y="18745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5" name="Shape 13"/>
          <p:cNvSpPr/>
          <p:nvPr/>
        </p:nvSpPr>
        <p:spPr>
          <a:xfrm>
            <a:off x="6254496" y="1874520"/>
            <a:ext cx="64008" cy="1783080"/>
          </a:xfrm>
          <a:prstGeom prst="rect">
            <a:avLst/>
          </a:prstGeom>
          <a:solidFill>
            <a:srgbClr val="29BA74"/>
          </a:solidFill>
          <a:ln/>
        </p:spPr>
        <p:txBody>
          <a:bodyPr/>
          <a:lstStyle/>
          <a:p>
            <a:endParaRPr lang="en-US"/>
          </a:p>
        </p:txBody>
      </p:sp>
      <p:sp>
        <p:nvSpPr>
          <p:cNvPr id="16" name="Shape 14"/>
          <p:cNvSpPr/>
          <p:nvPr/>
        </p:nvSpPr>
        <p:spPr>
          <a:xfrm>
            <a:off x="6528816" y="2167128"/>
            <a:ext cx="457200" cy="457200"/>
          </a:xfrm>
          <a:prstGeom prst="ellipse">
            <a:avLst/>
          </a:prstGeom>
          <a:solidFill>
            <a:srgbClr val="EEF0F2"/>
          </a:solidFill>
          <a:ln w="19050">
            <a:solidFill>
              <a:srgbClr val="29BA74"/>
            </a:solidFill>
            <a:prstDash val="solid"/>
          </a:ln>
        </p:spPr>
        <p:txBody>
          <a:bodyPr/>
          <a:lstStyle/>
          <a:p>
            <a:endParaRPr lang="en-US"/>
          </a:p>
        </p:txBody>
      </p:sp>
      <p:sp>
        <p:nvSpPr>
          <p:cNvPr id="17" name="Text 15"/>
          <p:cNvSpPr/>
          <p:nvPr/>
        </p:nvSpPr>
        <p:spPr>
          <a:xfrm>
            <a:off x="6528816" y="21671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2</a:t>
            </a:r>
            <a:endParaRPr lang="en-US" sz="1500" dirty="0"/>
          </a:p>
        </p:txBody>
      </p:sp>
      <p:sp>
        <p:nvSpPr>
          <p:cNvPr id="18" name="Text 16"/>
          <p:cNvSpPr/>
          <p:nvPr/>
        </p:nvSpPr>
        <p:spPr>
          <a:xfrm>
            <a:off x="7168896" y="21488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A partner to sell alongside</a:t>
            </a:r>
            <a:endParaRPr lang="en-US" sz="1500" dirty="0"/>
          </a:p>
        </p:txBody>
      </p:sp>
      <p:sp>
        <p:nvSpPr>
          <p:cNvPr id="19" name="Text 17"/>
          <p:cNvSpPr/>
          <p:nvPr/>
        </p:nvSpPr>
        <p:spPr>
          <a:xfrm>
            <a:off x="6528816" y="27889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[The practices whose accounts I can sell into, and who introduces me.]</a:t>
            </a:r>
            <a:endParaRPr lang="en-US" sz="1300" dirty="0"/>
          </a:p>
        </p:txBody>
      </p:sp>
      <p:sp>
        <p:nvSpPr>
          <p:cNvPr id="20" name="Shape 18"/>
          <p:cNvSpPr/>
          <p:nvPr/>
        </p:nvSpPr>
        <p:spPr>
          <a:xfrm>
            <a:off x="548640" y="39319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1" name="Shape 19"/>
          <p:cNvSpPr/>
          <p:nvPr/>
        </p:nvSpPr>
        <p:spPr>
          <a:xfrm>
            <a:off x="548640" y="3931920"/>
            <a:ext cx="64008" cy="1783080"/>
          </a:xfrm>
          <a:prstGeom prst="rect">
            <a:avLst/>
          </a:prstGeom>
          <a:solidFill>
            <a:srgbClr val="29BA74"/>
          </a:solidFill>
          <a:ln/>
        </p:spPr>
        <p:txBody>
          <a:bodyPr/>
          <a:lstStyle/>
          <a:p>
            <a:endParaRPr lang="en-US"/>
          </a:p>
        </p:txBody>
      </p:sp>
      <p:sp>
        <p:nvSpPr>
          <p:cNvPr id="22" name="Shape 20"/>
          <p:cNvSpPr/>
          <p:nvPr/>
        </p:nvSpPr>
        <p:spPr>
          <a:xfrm>
            <a:off x="822960" y="4224528"/>
            <a:ext cx="457200" cy="457200"/>
          </a:xfrm>
          <a:prstGeom prst="ellipse">
            <a:avLst/>
          </a:prstGeom>
          <a:solidFill>
            <a:srgbClr val="EEF0F2"/>
          </a:solidFill>
          <a:ln w="19050">
            <a:solidFill>
              <a:srgbClr val="29BA74"/>
            </a:solidFill>
            <a:prstDash val="solid"/>
          </a:ln>
        </p:spPr>
        <p:txBody>
          <a:bodyPr/>
          <a:lstStyle/>
          <a:p>
            <a:endParaRPr lang="en-US"/>
          </a:p>
        </p:txBody>
      </p:sp>
      <p:sp>
        <p:nvSpPr>
          <p:cNvPr id="23" name="Text 21"/>
          <p:cNvSpPr/>
          <p:nvPr/>
        </p:nvSpPr>
        <p:spPr>
          <a:xfrm>
            <a:off x="822960" y="42245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3</a:t>
            </a:r>
            <a:endParaRPr lang="en-US" sz="1500" dirty="0"/>
          </a:p>
        </p:txBody>
      </p:sp>
      <p:sp>
        <p:nvSpPr>
          <p:cNvPr id="24" name="Text 22"/>
          <p:cNvSpPr/>
          <p:nvPr/>
        </p:nvSpPr>
        <p:spPr>
          <a:xfrm>
            <a:off x="1463040" y="42062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Delivery bench</a:t>
            </a:r>
            <a:endParaRPr lang="en-US" sz="1500" dirty="0"/>
          </a:p>
        </p:txBody>
      </p:sp>
      <p:sp>
        <p:nvSpPr>
          <p:cNvPr id="25" name="Text 23"/>
          <p:cNvSpPr/>
          <p:nvPr/>
        </p:nvSpPr>
        <p:spPr>
          <a:xfrm>
            <a:off x="822960" y="48463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[A [Principal / Manager] from month [X], so the first wins are staffed properly.]</a:t>
            </a:r>
            <a:endParaRPr lang="en-US" sz="1300" dirty="0"/>
          </a:p>
        </p:txBody>
      </p:sp>
      <p:sp>
        <p:nvSpPr>
          <p:cNvPr id="26" name="Shape 24"/>
          <p:cNvSpPr/>
          <p:nvPr/>
        </p:nvSpPr>
        <p:spPr>
          <a:xfrm>
            <a:off x="6254496" y="3931920"/>
            <a:ext cx="5385816" cy="178308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7" name="Shape 25"/>
          <p:cNvSpPr/>
          <p:nvPr/>
        </p:nvSpPr>
        <p:spPr>
          <a:xfrm>
            <a:off x="6254496" y="3931920"/>
            <a:ext cx="64008" cy="1783080"/>
          </a:xfrm>
          <a:prstGeom prst="rect">
            <a:avLst/>
          </a:prstGeom>
          <a:solidFill>
            <a:srgbClr val="29BA74"/>
          </a:solidFill>
          <a:ln/>
        </p:spPr>
        <p:txBody>
          <a:bodyPr/>
          <a:lstStyle/>
          <a:p>
            <a:endParaRPr lang="en-US"/>
          </a:p>
        </p:txBody>
      </p:sp>
      <p:sp>
        <p:nvSpPr>
          <p:cNvPr id="28" name="Shape 26"/>
          <p:cNvSpPr/>
          <p:nvPr/>
        </p:nvSpPr>
        <p:spPr>
          <a:xfrm>
            <a:off x="6528816" y="4224528"/>
            <a:ext cx="457200" cy="457200"/>
          </a:xfrm>
          <a:prstGeom prst="ellipse">
            <a:avLst/>
          </a:prstGeom>
          <a:solidFill>
            <a:srgbClr val="EEF0F2"/>
          </a:solidFill>
          <a:ln w="19050">
            <a:solidFill>
              <a:srgbClr val="29BA74"/>
            </a:solidFill>
            <a:prstDash val="solid"/>
          </a:ln>
        </p:spPr>
        <p:txBody>
          <a:bodyPr/>
          <a:lstStyle/>
          <a:p>
            <a:endParaRPr lang="en-US"/>
          </a:p>
        </p:txBody>
      </p:sp>
      <p:sp>
        <p:nvSpPr>
          <p:cNvPr id="29" name="Text 27"/>
          <p:cNvSpPr/>
          <p:nvPr/>
        </p:nvSpPr>
        <p:spPr>
          <a:xfrm>
            <a:off x="6528816" y="4224528"/>
            <a:ext cx="457200" cy="457200"/>
          </a:xfrm>
          <a:prstGeom prst="rect">
            <a:avLst/>
          </a:prstGeom>
          <a:noFill/>
          <a:ln/>
        </p:spPr>
        <p:txBody>
          <a:bodyPr wrap="square" lIns="0" tIns="0" rIns="0" bIns="0" rtlCol="0" anchor="ctr"/>
          <a:lstStyle/>
          <a:p>
            <a:pPr marL="0" indent="0" algn="ctr">
              <a:buNone/>
            </a:pPr>
            <a:r>
              <a:rPr lang="en-US" sz="1500" b="1" dirty="0">
                <a:solidFill>
                  <a:srgbClr val="1E8A55"/>
                </a:solidFill>
                <a:latin typeface="Calibri" pitchFamily="34" charset="0"/>
                <a:ea typeface="Calibri" pitchFamily="34" charset="-122"/>
                <a:cs typeface="Calibri" pitchFamily="34" charset="-120"/>
              </a:rPr>
              <a:t>4</a:t>
            </a:r>
            <a:endParaRPr lang="en-US" sz="1500" dirty="0"/>
          </a:p>
        </p:txBody>
      </p:sp>
      <p:sp>
        <p:nvSpPr>
          <p:cNvPr id="30" name="Text 28"/>
          <p:cNvSpPr/>
          <p:nvPr/>
        </p:nvSpPr>
        <p:spPr>
          <a:xfrm>
            <a:off x="7168896" y="4206240"/>
            <a:ext cx="4197096" cy="502920"/>
          </a:xfrm>
          <a:prstGeom prst="rect">
            <a:avLst/>
          </a:prstGeom>
          <a:noFill/>
          <a:ln/>
        </p:spPr>
        <p:txBody>
          <a:bodyPr wrap="square" lIns="0" tIns="0" rIns="0" bIns="0" rtlCol="0" anchor="ctr"/>
          <a:lstStyle/>
          <a:p>
            <a:pPr marL="0" indent="0">
              <a:buNone/>
            </a:pPr>
            <a:r>
              <a:rPr lang="en-US" sz="1500" b="1" dirty="0">
                <a:solidFill>
                  <a:srgbClr val="313233"/>
                </a:solidFill>
                <a:latin typeface="Georgia" pitchFamily="34" charset="0"/>
                <a:ea typeface="Georgia" pitchFamily="34" charset="-122"/>
                <a:cs typeface="Georgia" pitchFamily="34" charset="-120"/>
              </a:rPr>
              <a:t>International access</a:t>
            </a:r>
            <a:endParaRPr lang="en-US" sz="1500" dirty="0"/>
          </a:p>
        </p:txBody>
      </p:sp>
      <p:sp>
        <p:nvSpPr>
          <p:cNvPr id="31" name="Text 29"/>
          <p:cNvSpPr/>
          <p:nvPr/>
        </p:nvSpPr>
        <p:spPr>
          <a:xfrm>
            <a:off x="6528816" y="4846320"/>
            <a:ext cx="4837176" cy="731520"/>
          </a:xfrm>
          <a:prstGeom prst="rect">
            <a:avLst/>
          </a:prstGeom>
          <a:noFill/>
          <a:ln/>
        </p:spPr>
        <p:txBody>
          <a:bodyPr wrap="square" lIns="0" tIns="0" rIns="0" bIns="0" rtlCol="0" anchor="ctr"/>
          <a:lstStyle/>
          <a:p>
            <a:pPr marL="0" indent="0">
              <a:buNone/>
            </a:pPr>
            <a:r>
              <a:rPr lang="en-US" sz="1300" dirty="0">
                <a:solidFill>
                  <a:srgbClr val="313233"/>
                </a:solidFill>
                <a:latin typeface="Calibri" pitchFamily="34" charset="0"/>
                <a:ea typeface="Calibri" pitchFamily="34" charset="-122"/>
                <a:cs typeface="Calibri" pitchFamily="34" charset="-120"/>
              </a:rPr>
              <a:t>[Mandate to work [across offices / practices] on [named accounts].]</a:t>
            </a:r>
            <a:endParaRPr lang="en-US" sz="1300" dirty="0"/>
          </a:p>
        </p:txBody>
      </p:sp>
      <p:pic>
        <p:nvPicPr>
          <p:cNvPr id="35" name="Picture 34"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2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24" name="Picture 23" descr="wm_faint.png"/>
          <p:cNvPicPr>
            <a:picLocks noChangeAspect="1"/>
          </p:cNvPicPr>
          <p:nvPr/>
        </p:nvPicPr>
        <p:blipFill>
          <a:blip r:embed="rId2"/>
          <a:stretch>
            <a:fillRect/>
          </a:stretch>
        </p:blipFill>
        <p:spPr>
          <a:xfrm>
            <a:off x="10866120" y="5623560"/>
            <a:ext cx="2016919" cy="1600200"/>
          </a:xfrm>
          <a:prstGeom prst="rect">
            <a:avLst/>
          </a:prstGeom>
        </p:spPr>
      </p:pic>
      <p:sp>
        <p:nvSpPr>
          <p:cNvPr id="22" name="Rectangle 21"/>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Rectangle 19"/>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MOTIVATION &amp; CHANGE</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Why I moved, and why now</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One line per move. Frequent changes are scrutinised — answer it before you are asked.</a:t>
            </a:r>
            <a:endParaRPr lang="en-US" sz="1300" dirty="0"/>
          </a:p>
        </p:txBody>
      </p:sp>
      <p:sp>
        <p:nvSpPr>
          <p:cNvPr id="5" name="Shape 3"/>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6" name="Text 4"/>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7" name="Text 5"/>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9" name="Table 0"/>
          <p:cNvGraphicFramePr>
            <a:graphicFrameLocks noGrp="1"/>
          </p:cNvGraphicFramePr>
          <p:nvPr>
            <p:extLst>
              <p:ext uri="{D42A27DB-BD31-4B8C-83A1-F6EECF244321}">
                <p14:modId xmlns:p14="http://schemas.microsoft.com/office/powerpoint/2010/main" val="1579011935"/>
              </p:ext>
            </p:extLst>
          </p:nvPr>
        </p:nvGraphicFramePr>
        <p:xfrm>
          <a:off x="548640" y="1965960"/>
          <a:ext cx="11091672" cy="4069080"/>
        </p:xfrm>
        <a:graphic>
          <a:graphicData uri="http://schemas.openxmlformats.org/drawingml/2006/table">
            <a:tbl>
              <a:tblPr/>
              <a:tblGrid>
                <a:gridCol w="3931920">
                  <a:extLst>
                    <a:ext uri="{9D8B030D-6E8A-4147-A177-3AD203B41FA5}">
                      <a16:colId xmlns:a16="http://schemas.microsoft.com/office/drawing/2014/main" val="20000"/>
                    </a:ext>
                  </a:extLst>
                </a:gridCol>
                <a:gridCol w="7159752">
                  <a:extLst>
                    <a:ext uri="{9D8B030D-6E8A-4147-A177-3AD203B41FA5}">
                      <a16:colId xmlns:a16="http://schemas.microsoft.com/office/drawing/2014/main" val="20001"/>
                    </a:ext>
                  </a:extLst>
                </a:gridCol>
              </a:tblGrid>
              <a:tr h="411480">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The move</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buNone/>
                      </a:pPr>
                      <a:r>
                        <a:rPr lang="en-US" sz="1250" b="1" dirty="0">
                          <a:solidFill>
                            <a:srgbClr val="FFFFFF"/>
                          </a:solidFill>
                          <a:latin typeface="Calibri" pitchFamily="34" charset="0"/>
                          <a:ea typeface="Calibri" pitchFamily="34" charset="-122"/>
                          <a:cs typeface="Calibri" pitchFamily="34" charset="-120"/>
                        </a:rPr>
                        <a:t>Why I made it</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[Firm] → [Firm], [year]</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[What you went to build or own, and what you delivered once there]</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[Firm] → [Firm], [year]</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[What changed — a practice absorbed, a strategy shift, a sponsor leaving]</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[Firm] → [current], [year]</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[What you went for, and what you have done with it since]</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914400">
                <a:tc>
                  <a:txBody>
                    <a:bodyPr/>
                    <a:lstStyle/>
                    <a:p>
                      <a:pPr marL="0" indent="0">
                        <a:buNone/>
                      </a:pPr>
                      <a:r>
                        <a:rPr lang="en-US" sz="1250" b="1" dirty="0">
                          <a:solidFill>
                            <a:srgbClr val="313233"/>
                          </a:solidFill>
                          <a:latin typeface="Calibri" pitchFamily="34" charset="0"/>
                          <a:ea typeface="Calibri" pitchFamily="34" charset="-122"/>
                          <a:cs typeface="Calibri" pitchFamily="34" charset="-120"/>
                        </a:rPr>
                        <a:t>Why now, and why here</a:t>
                      </a:r>
                      <a:endParaRPr lang="en-US" sz="125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buNone/>
                      </a:pPr>
                      <a:r>
                        <a:rPr lang="en-US" sz="1200" dirty="0">
                          <a:solidFill>
                            <a:srgbClr val="313233"/>
                          </a:solidFill>
                          <a:latin typeface="Calibri" pitchFamily="34" charset="0"/>
                          <a:ea typeface="Calibri" pitchFamily="34" charset="-122"/>
                          <a:cs typeface="Calibri" pitchFamily="34" charset="-120"/>
                        </a:rPr>
                        <a:t>[The specific gap here that my book and focus fill — never "a better fit"]</a:t>
                      </a:r>
                      <a:endParaRPr lang="en-US" sz="1200" dirty="0">
                        <a:latin typeface="Calibri" charset="0"/>
                        <a:ea typeface="Calibri" charset="0"/>
                        <a:cs typeface="Calibri" charset="0"/>
                      </a:endParaRPr>
                    </a:p>
                  </a:txBody>
                  <a:tcPr marL="88900" marR="88900" marT="88900" marB="889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9" name="Text 6"/>
          <p:cNvSpPr/>
          <p:nvPr/>
        </p:nvSpPr>
        <p:spPr>
          <a:xfrm>
            <a:off x="548640" y="6035040"/>
            <a:ext cx="11091672" cy="320040"/>
          </a:xfrm>
          <a:prstGeom prst="rect">
            <a:avLst/>
          </a:prstGeom>
          <a:noFill/>
          <a:ln/>
        </p:spPr>
        <p:txBody>
          <a:bodyPr wrap="square" lIns="0" tIns="0" rIns="0" bIns="0" rtlCol="0" anchor="ctr"/>
          <a:lstStyle/>
          <a:p>
            <a:pPr marL="0" indent="0" algn="ctr">
              <a:buNone/>
            </a:pPr>
            <a:r>
              <a:rPr lang="en-US" sz="1150" i="1" dirty="0">
                <a:solidFill>
                  <a:srgbClr val="6B7075"/>
                </a:solidFill>
                <a:latin typeface="Calibri" pitchFamily="34" charset="0"/>
                <a:ea typeface="Calibri" pitchFamily="34" charset="-122"/>
                <a:cs typeface="Calibri" pitchFamily="34" charset="-120"/>
              </a:rPr>
              <a:t>Show intentional progression or entrepreneurial logic. Drift is what gets read into a gap you leave open.</a:t>
            </a:r>
            <a:endParaRPr lang="en-US" sz="1150" dirty="0"/>
          </a:p>
        </p:txBody>
      </p:sp>
      <p:pic>
        <p:nvPicPr>
          <p:cNvPr id="23" name="Picture 22"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2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16" name="Picture 15" descr="wm_faint.png"/>
          <p:cNvPicPr>
            <a:picLocks noChangeAspect="1"/>
          </p:cNvPicPr>
          <p:nvPr/>
        </p:nvPicPr>
        <p:blipFill>
          <a:blip r:embed="rId2"/>
          <a:stretch>
            <a:fillRect/>
          </a:stretch>
        </p:blipFill>
        <p:spPr>
          <a:xfrm>
            <a:off x="10866120" y="5623560"/>
            <a:ext cx="2016919" cy="1600200"/>
          </a:xfrm>
          <a:prstGeom prst="rect">
            <a:avLst/>
          </a:prstGeom>
        </p:spPr>
      </p:pic>
      <p:sp>
        <p:nvSpPr>
          <p:cNvPr id="14" name="Rectangle 13"/>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Rectangle 12"/>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Rectangle 11"/>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4 · BUSINESS PLAN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The first four quarters</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The one-page ramp. First opportunity, likely buyer and rough size per quarter — no total.</a:t>
            </a:r>
            <a:endParaRPr lang="en-US" sz="13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graphicFrame>
        <p:nvGraphicFramePr>
          <p:cNvPr id="11" name="Table 0"/>
          <p:cNvGraphicFramePr>
            <a:graphicFrameLocks noGrp="1"/>
          </p:cNvGraphicFramePr>
          <p:nvPr>
            <p:extLst>
              <p:ext uri="{D42A27DB-BD31-4B8C-83A1-F6EECF244321}">
                <p14:modId xmlns:p14="http://schemas.microsoft.com/office/powerpoint/2010/main" val="1579011935"/>
              </p:ext>
            </p:extLst>
          </p:nvPr>
        </p:nvGraphicFramePr>
        <p:xfrm>
          <a:off x="548640" y="1965960"/>
          <a:ext cx="11091672" cy="4023360"/>
        </p:xfrm>
        <a:graphic>
          <a:graphicData uri="http://schemas.openxmlformats.org/drawingml/2006/table">
            <a:tbl>
              <a:tblPr/>
              <a:tblGrid>
                <a:gridCol w="1828800">
                  <a:extLst>
                    <a:ext uri="{9D8B030D-6E8A-4147-A177-3AD203B41FA5}">
                      <a16:colId xmlns:a16="http://schemas.microsoft.com/office/drawing/2014/main" val="20000"/>
                    </a:ext>
                  </a:extLst>
                </a:gridCol>
                <a:gridCol w="2834640">
                  <a:extLst>
                    <a:ext uri="{9D8B030D-6E8A-4147-A177-3AD203B41FA5}">
                      <a16:colId xmlns:a16="http://schemas.microsoft.com/office/drawing/2014/main" val="20001"/>
                    </a:ext>
                  </a:extLst>
                </a:gridCol>
                <a:gridCol w="3108960">
                  <a:extLst>
                    <a:ext uri="{9D8B030D-6E8A-4147-A177-3AD203B41FA5}">
                      <a16:colId xmlns:a16="http://schemas.microsoft.com/office/drawing/2014/main" val="20002"/>
                    </a:ext>
                  </a:extLst>
                </a:gridCol>
                <a:gridCol w="3319272">
                  <a:extLst>
                    <a:ext uri="{9D8B030D-6E8A-4147-A177-3AD203B41FA5}">
                      <a16:colId xmlns:a16="http://schemas.microsoft.com/office/drawing/2014/main" val="20003"/>
                    </a:ext>
                  </a:extLst>
                </a:gridCol>
              </a:tblGrid>
              <a:tr h="457200">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Quarter</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First opportunity</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Likely buyer</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tc>
                  <a:txBody>
                    <a:bodyPr/>
                    <a:lstStyle/>
                    <a:p>
                      <a:pPr marL="0" indent="0" algn="l">
                        <a:buNone/>
                      </a:pPr>
                      <a:r>
                        <a:rPr lang="en-US" sz="1200" b="1" dirty="0">
                          <a:solidFill>
                            <a:srgbClr val="FFFFFF"/>
                          </a:solidFill>
                          <a:latin typeface="Calibri" pitchFamily="34" charset="0"/>
                          <a:ea typeface="Calibri" pitchFamily="34" charset="-122"/>
                          <a:cs typeface="Calibri" pitchFamily="34" charset="-120"/>
                        </a:rPr>
                        <a:t>Rough size</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313233"/>
                    </a:solidFill>
                  </a:tcPr>
                </a:tc>
                <a:extLst>
                  <a:ext uri="{0D108BD9-81ED-4DB2-BD59-A6C34878D82A}">
                    <a16:rowId xmlns:a16="http://schemas.microsoft.com/office/drawing/2014/main" val="10000"/>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Q1</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[Account — the work]</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[Name, seat]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€[X]m</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Q2</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[Account — the work]</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[Name, seat]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€[X]m</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2"/>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Q3</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[Account — the work]</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[Name, seat]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€[X]m</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713232">
                <a:tc>
                  <a:txBody>
                    <a:bodyPr/>
                    <a:lstStyle/>
                    <a:p>
                      <a:pPr marL="0" indent="0" algn="l">
                        <a:buNone/>
                      </a:pPr>
                      <a:r>
                        <a:rPr lang="en-US" sz="1200" b="1" dirty="0">
                          <a:solidFill>
                            <a:srgbClr val="313233"/>
                          </a:solidFill>
                          <a:latin typeface="Calibri" pitchFamily="34" charset="0"/>
                          <a:ea typeface="Calibri" pitchFamily="34" charset="-122"/>
                          <a:cs typeface="Calibri" pitchFamily="34" charset="-120"/>
                        </a:rPr>
                        <a:t>Q4</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b="1" dirty="0">
                          <a:solidFill>
                            <a:srgbClr val="1E8A55"/>
                          </a:solidFill>
                          <a:latin typeface="Calibri" pitchFamily="34" charset="0"/>
                          <a:ea typeface="Calibri" pitchFamily="34" charset="-122"/>
                          <a:cs typeface="Calibri" pitchFamily="34" charset="-120"/>
                        </a:rPr>
                        <a:t>[Account — the work]</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[Name, seat]</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tc>
                  <a:txBody>
                    <a:bodyPr/>
                    <a:lstStyle/>
                    <a:p>
                      <a:pPr marL="0" indent="0" algn="l">
                        <a:buNone/>
                      </a:pPr>
                      <a:r>
                        <a:rPr lang="en-US" sz="1200" dirty="0">
                          <a:solidFill>
                            <a:srgbClr val="313233"/>
                          </a:solidFill>
                          <a:latin typeface="Calibri" pitchFamily="34" charset="0"/>
                          <a:ea typeface="Calibri" pitchFamily="34" charset="-122"/>
                          <a:cs typeface="Calibri" pitchFamily="34" charset="-120"/>
                        </a:rPr>
                        <a:t>€[X]m</a:t>
                      </a:r>
                      <a:endParaRPr lang="en-US" sz="1200" dirty="0">
                        <a:latin typeface="Calibri" charset="0"/>
                        <a:ea typeface="Calibri" charset="0"/>
                        <a:cs typeface="Calibri" charset="0"/>
                      </a:endParaRPr>
                    </a:p>
                  </a:txBody>
                  <a:tcPr marL="76200" marR="76200" marT="76200" marB="76200" anchor="ctr">
                    <a:lnL w="12700" cap="flat" cmpd="sng" algn="ctr">
                      <a:solidFill>
                        <a:srgbClr val="D5D8DC"/>
                      </a:solidFill>
                      <a:prstDash val="solid"/>
                      <a:round/>
                      <a:headEnd type="none" w="med" len="med"/>
                      <a:tailEnd type="none" w="med" len="med"/>
                    </a:lnL>
                    <a:lnR w="12700" cap="flat" cmpd="sng" algn="ctr">
                      <a:solidFill>
                        <a:srgbClr val="D5D8DC"/>
                      </a:solidFill>
                      <a:prstDash val="solid"/>
                      <a:round/>
                      <a:headEnd type="none" w="med" len="med"/>
                      <a:tailEnd type="none" w="med" len="med"/>
                    </a:lnR>
                    <a:lnT w="12700" cap="flat" cmpd="sng" algn="ctr">
                      <a:solidFill>
                        <a:srgbClr val="D5D8DC"/>
                      </a:solidFill>
                      <a:prstDash val="solid"/>
                      <a:round/>
                      <a:headEnd type="none" w="med" len="med"/>
                      <a:tailEnd type="none" w="med" len="med"/>
                    </a:lnT>
                    <a:lnB w="12700" cap="flat" cmpd="sng" algn="ctr">
                      <a:solidFill>
                        <a:srgbClr val="D5D8DC"/>
                      </a:solidFill>
                      <a:prstDash val="solid"/>
                      <a:round/>
                      <a:headEnd type="none" w="med" len="med"/>
                      <a:tailEnd type="none" w="med" len="med"/>
                    </a:lnB>
                    <a:solidFill>
                      <a:srgbClr val="FFFFFF"/>
                    </a:solidFill>
                  </a:tcPr>
                </a:tc>
                <a:extLst>
                  <a:ext uri="{0D108BD9-81ED-4DB2-BD59-A6C34878D82A}">
                    <a16:rowId xmlns:a16="http://schemas.microsoft.com/office/drawing/2014/main" val="10004"/>
                  </a:ext>
                </a:extLst>
              </a:tr>
            </a:tbl>
          </a:graphicData>
        </a:graphic>
      </p:graphicFrame>
      <p:sp>
        <p:nvSpPr>
          <p:cNvPr id="10" name="Text 8"/>
          <p:cNvSpPr/>
          <p:nvPr/>
        </p:nvSpPr>
        <p:spPr>
          <a:xfrm>
            <a:off x="548640" y="6035040"/>
            <a:ext cx="11091672" cy="27432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No total. The per-quarter detail is the credibility — a total invites an argument about the number instead of a conversation about the accounts.</a:t>
            </a:r>
            <a:endParaRPr lang="en-US" sz="1050" dirty="0"/>
          </a:p>
        </p:txBody>
      </p:sp>
      <p:pic>
        <p:nvPicPr>
          <p:cNvPr id="15" name="Picture 14"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slides/slide2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pic>
        <p:nvPicPr>
          <p:cNvPr id="30" name="Picture 29" descr="wm_faint.png"/>
          <p:cNvPicPr>
            <a:picLocks noChangeAspect="1"/>
          </p:cNvPicPr>
          <p:nvPr/>
        </p:nvPicPr>
        <p:blipFill>
          <a:blip r:embed="rId2"/>
          <a:stretch>
            <a:fillRect/>
          </a:stretch>
        </p:blipFill>
        <p:spPr>
          <a:xfrm>
            <a:off x="10866120" y="5623560"/>
            <a:ext cx="2016919" cy="1600200"/>
          </a:xfrm>
          <a:prstGeom prst="rect">
            <a:avLst/>
          </a:prstGeom>
        </p:spPr>
      </p:pic>
      <p:sp>
        <p:nvSpPr>
          <p:cNvPr id="28" name="Rectangle 27"/>
          <p:cNvSpPr/>
          <p:nvPr/>
        </p:nvSpPr>
        <p:spPr>
          <a:xfrm>
            <a:off x="548640" y="384048"/>
            <a:ext cx="1005840" cy="28575"/>
          </a:xfrm>
          <a:prstGeom prst="rect">
            <a:avLst/>
          </a:prstGeom>
          <a:solidFill>
            <a:srgbClr val="29BA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7" name="Rectangle 26"/>
          <p:cNvSpPr/>
          <p:nvPr/>
        </p:nvSpPr>
        <p:spPr>
          <a:xfrm>
            <a:off x="0" y="384048"/>
            <a:ext cx="12192000" cy="9525"/>
          </a:xfrm>
          <a:prstGeom prst="rect">
            <a:avLst/>
          </a:prstGeom>
          <a:solidFill>
            <a:srgbClr val="D5D8D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Rectangle 25"/>
          <p:cNvSpPr/>
          <p:nvPr/>
        </p:nvSpPr>
        <p:spPr>
          <a:xfrm>
            <a:off x="0" y="0"/>
            <a:ext cx="12192000" cy="384048"/>
          </a:xfrm>
          <a:prstGeom prst="rect">
            <a:avLst/>
          </a:prstGeom>
          <a:gradFill rotWithShape="1">
            <a:gsLst>
              <a:gs pos="0">
                <a:srgbClr val="F7F8FA"/>
              </a:gs>
              <a:gs pos="100000">
                <a:srgbClr val="E4E6EA"/>
              </a:gs>
            </a:gsLst>
            <a:lin scaled="0" ang="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 name="Text 0"/>
          <p:cNvSpPr/>
          <p:nvPr/>
        </p:nvSpPr>
        <p:spPr>
          <a:xfrm>
            <a:off x="548640" y="457200"/>
            <a:ext cx="8229600" cy="274320"/>
          </a:xfrm>
          <a:prstGeom prst="rect">
            <a:avLst/>
          </a:prstGeom>
          <a:noFill/>
          <a:ln/>
        </p:spPr>
        <p:txBody>
          <a:bodyPr wrap="square" lIns="0" tIns="0" rIns="0" bIns="0" rtlCol="0" anchor="ctr"/>
          <a:lstStyle/>
          <a:p>
            <a:pPr marL="0" indent="0">
              <a:buNone/>
            </a:pPr>
            <a:r>
              <a:rPr lang="en-US" sz="1100" b="1" kern="0" spc="200" dirty="0">
                <a:solidFill>
                  <a:srgbClr val="29BA74"/>
                </a:solidFill>
                <a:latin typeface="Calibri" pitchFamily="34" charset="0"/>
                <a:ea typeface="Calibri" pitchFamily="34" charset="-122"/>
                <a:cs typeface="Calibri" pitchFamily="34" charset="-120"/>
              </a:rPr>
              <a:t>1 · VALUE PROPOSITION</a:t>
            </a:r>
            <a:endParaRPr lang="en-US" sz="1100" dirty="0"/>
          </a:p>
        </p:txBody>
      </p:sp>
      <p:sp>
        <p:nvSpPr>
          <p:cNvPr id="3" name="Text 1"/>
          <p:cNvSpPr/>
          <p:nvPr/>
        </p:nvSpPr>
        <p:spPr>
          <a:xfrm>
            <a:off x="548640" y="722376"/>
            <a:ext cx="8503920" cy="640080"/>
          </a:xfrm>
          <a:prstGeom prst="rect">
            <a:avLst/>
          </a:prstGeom>
          <a:noFill/>
          <a:ln/>
        </p:spPr>
        <p:txBody>
          <a:bodyPr wrap="square" lIns="0" tIns="0" rIns="0" bIns="0" rtlCol="0" anchor="ctr"/>
          <a:lstStyle/>
          <a:p>
            <a:pPr marL="0" indent="0">
              <a:buNone/>
            </a:pPr>
            <a:r>
              <a:rPr lang="en-US" sz="2600" b="1" dirty="0">
                <a:solidFill>
                  <a:srgbClr val="313233"/>
                </a:solidFill>
                <a:latin typeface="Georgia" pitchFamily="34" charset="0"/>
                <a:ea typeface="Georgia" pitchFamily="34" charset="-122"/>
                <a:cs typeface="Georgia" pitchFamily="34" charset="-120"/>
              </a:rPr>
              <a:t>Where I focus</a:t>
            </a:r>
            <a:endParaRPr lang="en-US" sz="2600" dirty="0"/>
          </a:p>
        </p:txBody>
      </p:sp>
      <p:sp>
        <p:nvSpPr>
          <p:cNvPr id="4" name="Text 2"/>
          <p:cNvSpPr/>
          <p:nvPr/>
        </p:nvSpPr>
        <p:spPr>
          <a:xfrm>
            <a:off x="548640" y="1371600"/>
            <a:ext cx="10241280" cy="365760"/>
          </a:xfrm>
          <a:prstGeom prst="rect">
            <a:avLst/>
          </a:prstGeom>
          <a:noFill/>
          <a:ln/>
        </p:spPr>
        <p:txBody>
          <a:bodyPr wrap="square" lIns="0" tIns="0" rIns="0" bIns="0" rtlCol="0" anchor="ctr"/>
          <a:lstStyle/>
          <a:p>
            <a:pPr marL="0" indent="0">
              <a:buNone/>
            </a:pPr>
            <a:r>
              <a:rPr lang="en-US" sz="1300" i="1" dirty="0">
                <a:solidFill>
                  <a:srgbClr val="6B7075"/>
                </a:solidFill>
                <a:latin typeface="Calibri" pitchFamily="34" charset="0"/>
                <a:ea typeface="Calibri" pitchFamily="34" charset="-122"/>
                <a:cs typeface="Calibri" pitchFamily="34" charset="-120"/>
              </a:rPr>
              <a:t>Three splits, in percentages. A hedge reads as having no niche.</a:t>
            </a:r>
            <a:endParaRPr lang="en-US" sz="1300" dirty="0"/>
          </a:p>
        </p:txBody>
      </p:sp>
      <p:sp>
        <p:nvSpPr>
          <p:cNvPr id="7" name="Shape 5"/>
          <p:cNvSpPr/>
          <p:nvPr/>
        </p:nvSpPr>
        <p:spPr>
          <a:xfrm>
            <a:off x="548640" y="6419088"/>
            <a:ext cx="11091672" cy="0"/>
          </a:xfrm>
          <a:prstGeom prst="line">
            <a:avLst/>
          </a:prstGeom>
          <a:noFill/>
          <a:ln w="12700">
            <a:solidFill>
              <a:srgbClr val="D5D8DC"/>
            </a:solidFill>
            <a:prstDash val="solid"/>
          </a:ln>
        </p:spPr>
        <p:txBody>
          <a:bodyPr/>
          <a:lstStyle/>
          <a:p>
            <a:endParaRPr lang="en-US"/>
          </a:p>
        </p:txBody>
      </p:sp>
      <p:sp>
        <p:nvSpPr>
          <p:cNvPr id="8" name="Text 6"/>
          <p:cNvSpPr/>
          <p:nvPr/>
        </p:nvSpPr>
        <p:spPr>
          <a:xfrm>
            <a:off x="548640" y="6455664"/>
            <a:ext cx="6400800" cy="274320"/>
          </a:xfrm>
          <a:prstGeom prst="rect">
            <a:avLst/>
          </a:prstGeom>
          <a:noFill/>
          <a:ln/>
        </p:spPr>
        <p:txBody>
          <a:bodyPr wrap="square" lIns="0" tIns="0" rIns="0" bIns="0" rtlCol="0" anchor="ctr"/>
          <a:lstStyle/>
          <a:p>
            <a:pPr marL="0" indent="0">
              <a:buNone/>
            </a:pPr>
            <a:r>
              <a:rPr lang="en-US" sz="900" dirty="0">
                <a:solidFill>
                  <a:srgbClr val="6B7075"/>
                </a:solidFill>
                <a:latin typeface="Calibri" pitchFamily="34" charset="0"/>
                <a:ea typeface="Calibri" pitchFamily="34" charset="-122"/>
                <a:cs typeface="Calibri" pitchFamily="34" charset="-120"/>
              </a:rPr>
              <a:t>PARTNER BUSINESS CASE  ·  [Candidate Name]</a:t>
            </a:r>
            <a:endParaRPr lang="en-US" sz="900" dirty="0"/>
          </a:p>
        </p:txBody>
      </p:sp>
      <p:sp>
        <p:nvSpPr>
          <p:cNvPr id="9" name="Text 7"/>
          <p:cNvSpPr/>
          <p:nvPr/>
        </p:nvSpPr>
        <p:spPr>
          <a:xfrm>
            <a:off x="6153912" y="6455664"/>
            <a:ext cx="5486400" cy="274320"/>
          </a:xfrm>
          <a:prstGeom prst="rect">
            <a:avLst/>
          </a:prstGeom>
          <a:noFill/>
          <a:ln/>
        </p:spPr>
        <p:txBody>
          <a:bodyPr wrap="square" lIns="0" tIns="0" rIns="0" bIns="0" rtlCol="0" anchor="ctr"/>
          <a:lstStyle/>
          <a:p>
            <a:pPr marL="0" indent="0" algn="r">
              <a:buNone/>
            </a:pPr>
            <a:r>
              <a:rPr lang="en-US" sz="900" i="1" dirty="0">
                <a:solidFill>
                  <a:srgbClr val="6B7075"/>
                </a:solidFill>
                <a:latin typeface="Calibri" pitchFamily="34" charset="0"/>
                <a:ea typeface="Calibri" pitchFamily="34" charset="-122"/>
                <a:cs typeface="Calibri" pitchFamily="34" charset="-120"/>
              </a:rPr>
              <a:t>TEMPLATE — replace all [bracketed] placeholders</a:t>
            </a:r>
            <a:endParaRPr lang="en-US" sz="900" dirty="0"/>
          </a:p>
        </p:txBody>
      </p:sp>
      <p:sp>
        <p:nvSpPr>
          <p:cNvPr id="10" name="Shape 8"/>
          <p:cNvSpPr/>
          <p:nvPr/>
        </p:nvSpPr>
        <p:spPr>
          <a:xfrm>
            <a:off x="548640" y="1874520"/>
            <a:ext cx="3483864" cy="41148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1" name="Shape 9"/>
          <p:cNvSpPr/>
          <p:nvPr/>
        </p:nvSpPr>
        <p:spPr>
          <a:xfrm>
            <a:off x="548640" y="1874520"/>
            <a:ext cx="64008" cy="4114800"/>
          </a:xfrm>
          <a:prstGeom prst="rect">
            <a:avLst/>
          </a:prstGeom>
          <a:solidFill>
            <a:srgbClr val="29BA74"/>
          </a:solidFill>
          <a:ln/>
        </p:spPr>
        <p:txBody>
          <a:bodyPr/>
          <a:lstStyle/>
          <a:p>
            <a:endParaRPr lang="en-US"/>
          </a:p>
        </p:txBody>
      </p:sp>
      <p:sp>
        <p:nvSpPr>
          <p:cNvPr id="12" name="Shape 10"/>
          <p:cNvSpPr/>
          <p:nvPr/>
        </p:nvSpPr>
        <p:spPr>
          <a:xfrm>
            <a:off x="612648" y="1874520"/>
            <a:ext cx="3419856" cy="566928"/>
          </a:xfrm>
          <a:prstGeom prst="rect">
            <a:avLst/>
          </a:prstGeom>
          <a:solidFill>
            <a:srgbClr val="EEF0F2"/>
          </a:solidFill>
          <a:ln/>
        </p:spPr>
        <p:txBody>
          <a:bodyPr/>
          <a:lstStyle/>
          <a:p>
            <a:endParaRPr lang="en-US"/>
          </a:p>
        </p:txBody>
      </p:sp>
      <p:sp>
        <p:nvSpPr>
          <p:cNvPr id="13" name="Text 11"/>
          <p:cNvSpPr/>
          <p:nvPr/>
        </p:nvSpPr>
        <p:spPr>
          <a:xfrm>
            <a:off x="777240" y="1874520"/>
            <a:ext cx="3118104" cy="566928"/>
          </a:xfrm>
          <a:prstGeom prst="rect">
            <a:avLst/>
          </a:prstGeom>
          <a:noFill/>
          <a:ln/>
        </p:spPr>
        <p:txBody>
          <a:bodyPr wrap="square" lIns="0" tIns="0" rIns="0" bIns="0" rtlCol="0" anchor="ctr"/>
          <a:lstStyle/>
          <a:p>
            <a:pPr marL="0" indent="0">
              <a:buNone/>
            </a:pPr>
            <a:r>
              <a:rPr lang="en-US" sz="1350" b="1" dirty="0">
                <a:solidFill>
                  <a:srgbClr val="313233"/>
                </a:solidFill>
                <a:latin typeface="Georgia" pitchFamily="34" charset="0"/>
                <a:ea typeface="Georgia" pitchFamily="34" charset="-122"/>
                <a:cs typeface="Georgia" pitchFamily="34" charset="-120"/>
              </a:rPr>
              <a:t>Sector</a:t>
            </a:r>
            <a:endParaRPr lang="en-US" sz="1350" dirty="0"/>
          </a:p>
        </p:txBody>
      </p:sp>
      <p:sp>
        <p:nvSpPr>
          <p:cNvPr id="14" name="Text 12"/>
          <p:cNvSpPr/>
          <p:nvPr/>
        </p:nvSpPr>
        <p:spPr>
          <a:xfrm>
            <a:off x="777240" y="2606040"/>
            <a:ext cx="3072384" cy="3200400"/>
          </a:xfrm>
          <a:prstGeom prst="rect">
            <a:avLst/>
          </a:prstGeom>
          <a:noFill/>
          <a:ln/>
        </p:spPr>
        <p:txBody>
          <a:bodyPr wrap="square" lIns="0" tIns="0" rIns="0" bIns="0" rtlCol="0" anchor="ctr"/>
          <a:lstStyle/>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[Automotive] — [60%]</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[Industrials] — [25%]</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[Energy] — [15%]</a:t>
            </a:r>
            <a:endParaRPr lang="en-US" sz="1300" dirty="0"/>
          </a:p>
        </p:txBody>
      </p:sp>
      <p:sp>
        <p:nvSpPr>
          <p:cNvPr id="15" name="Shape 13"/>
          <p:cNvSpPr/>
          <p:nvPr/>
        </p:nvSpPr>
        <p:spPr>
          <a:xfrm>
            <a:off x="4352544" y="1874520"/>
            <a:ext cx="3483864" cy="41148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16" name="Shape 14"/>
          <p:cNvSpPr/>
          <p:nvPr/>
        </p:nvSpPr>
        <p:spPr>
          <a:xfrm>
            <a:off x="4352544" y="1874520"/>
            <a:ext cx="64008" cy="4114800"/>
          </a:xfrm>
          <a:prstGeom prst="rect">
            <a:avLst/>
          </a:prstGeom>
          <a:solidFill>
            <a:srgbClr val="29BA74"/>
          </a:solidFill>
          <a:ln/>
        </p:spPr>
        <p:txBody>
          <a:bodyPr/>
          <a:lstStyle/>
          <a:p>
            <a:endParaRPr lang="en-US"/>
          </a:p>
        </p:txBody>
      </p:sp>
      <p:sp>
        <p:nvSpPr>
          <p:cNvPr id="17" name="Shape 15"/>
          <p:cNvSpPr/>
          <p:nvPr/>
        </p:nvSpPr>
        <p:spPr>
          <a:xfrm>
            <a:off x="4416552" y="1874520"/>
            <a:ext cx="3419856" cy="566928"/>
          </a:xfrm>
          <a:prstGeom prst="rect">
            <a:avLst/>
          </a:prstGeom>
          <a:solidFill>
            <a:srgbClr val="EEF0F2"/>
          </a:solidFill>
          <a:ln/>
        </p:spPr>
        <p:txBody>
          <a:bodyPr/>
          <a:lstStyle/>
          <a:p>
            <a:endParaRPr lang="en-US"/>
          </a:p>
        </p:txBody>
      </p:sp>
      <p:sp>
        <p:nvSpPr>
          <p:cNvPr id="18" name="Text 16"/>
          <p:cNvSpPr/>
          <p:nvPr/>
        </p:nvSpPr>
        <p:spPr>
          <a:xfrm>
            <a:off x="4581144" y="1874520"/>
            <a:ext cx="3118104" cy="566928"/>
          </a:xfrm>
          <a:prstGeom prst="rect">
            <a:avLst/>
          </a:prstGeom>
          <a:noFill/>
          <a:ln/>
        </p:spPr>
        <p:txBody>
          <a:bodyPr wrap="square" lIns="0" tIns="0" rIns="0" bIns="0" rtlCol="0" anchor="ctr"/>
          <a:lstStyle/>
          <a:p>
            <a:pPr marL="0" indent="0">
              <a:buNone/>
            </a:pPr>
            <a:r>
              <a:rPr lang="en-US" sz="1350" b="1" dirty="0">
                <a:solidFill>
                  <a:srgbClr val="313233"/>
                </a:solidFill>
                <a:latin typeface="Georgia" pitchFamily="34" charset="0"/>
                <a:ea typeface="Georgia" pitchFamily="34" charset="-122"/>
                <a:cs typeface="Georgia" pitchFamily="34" charset="-120"/>
              </a:rPr>
              <a:t>Functional</a:t>
            </a:r>
            <a:endParaRPr lang="en-US" sz="1350" dirty="0"/>
          </a:p>
        </p:txBody>
      </p:sp>
      <p:sp>
        <p:nvSpPr>
          <p:cNvPr id="19" name="Text 17"/>
          <p:cNvSpPr/>
          <p:nvPr/>
        </p:nvSpPr>
        <p:spPr>
          <a:xfrm>
            <a:off x="4581144" y="2606040"/>
            <a:ext cx="3072384" cy="3200400"/>
          </a:xfrm>
          <a:prstGeom prst="rect">
            <a:avLst/>
          </a:prstGeom>
          <a:noFill/>
          <a:ln/>
        </p:spPr>
        <p:txBody>
          <a:bodyPr wrap="square" lIns="0" tIns="0" rIns="0" bIns="0" rtlCol="0" anchor="ctr"/>
          <a:lstStyle/>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[Strategy] — [40%]</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[Digital] — [35%]</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[Transformation] — [25%]</a:t>
            </a:r>
            <a:endParaRPr lang="en-US" sz="1300" dirty="0"/>
          </a:p>
        </p:txBody>
      </p:sp>
      <p:sp>
        <p:nvSpPr>
          <p:cNvPr id="20" name="Shape 18"/>
          <p:cNvSpPr/>
          <p:nvPr/>
        </p:nvSpPr>
        <p:spPr>
          <a:xfrm>
            <a:off x="8156448" y="1874520"/>
            <a:ext cx="3483864" cy="4114800"/>
          </a:xfrm>
          <a:prstGeom prst="rect">
            <a:avLst/>
          </a:prstGeom>
          <a:solidFill>
            <a:srgbClr val="FFFFFF"/>
          </a:solidFill>
          <a:ln w="12700">
            <a:solidFill>
              <a:srgbClr val="D5D8DC"/>
            </a:solidFill>
            <a:prstDash val="solid"/>
          </a:ln>
          <a:effectLst>
            <a:outerShdw blurRad="88900" dist="38100" dir="8100000" algn="bl" rotWithShape="0">
              <a:srgbClr val="919191">
                <a:alpha val="22000"/>
              </a:srgbClr>
            </a:outerShdw>
          </a:effectLst>
        </p:spPr>
        <p:txBody>
          <a:bodyPr/>
          <a:lstStyle/>
          <a:p>
            <a:endParaRPr lang="en-US"/>
          </a:p>
        </p:txBody>
      </p:sp>
      <p:sp>
        <p:nvSpPr>
          <p:cNvPr id="21" name="Shape 19"/>
          <p:cNvSpPr/>
          <p:nvPr/>
        </p:nvSpPr>
        <p:spPr>
          <a:xfrm>
            <a:off x="8156448" y="1874520"/>
            <a:ext cx="64008" cy="4114800"/>
          </a:xfrm>
          <a:prstGeom prst="rect">
            <a:avLst/>
          </a:prstGeom>
          <a:solidFill>
            <a:srgbClr val="29BA74"/>
          </a:solidFill>
          <a:ln/>
        </p:spPr>
        <p:txBody>
          <a:bodyPr/>
          <a:lstStyle/>
          <a:p>
            <a:endParaRPr lang="en-US"/>
          </a:p>
        </p:txBody>
      </p:sp>
      <p:sp>
        <p:nvSpPr>
          <p:cNvPr id="22" name="Shape 20"/>
          <p:cNvSpPr/>
          <p:nvPr/>
        </p:nvSpPr>
        <p:spPr>
          <a:xfrm>
            <a:off x="8220456" y="1874520"/>
            <a:ext cx="3419856" cy="566928"/>
          </a:xfrm>
          <a:prstGeom prst="rect">
            <a:avLst/>
          </a:prstGeom>
          <a:solidFill>
            <a:srgbClr val="EEF0F2"/>
          </a:solidFill>
          <a:ln/>
        </p:spPr>
        <p:txBody>
          <a:bodyPr/>
          <a:lstStyle/>
          <a:p>
            <a:endParaRPr lang="en-US"/>
          </a:p>
        </p:txBody>
      </p:sp>
      <p:sp>
        <p:nvSpPr>
          <p:cNvPr id="23" name="Text 21"/>
          <p:cNvSpPr/>
          <p:nvPr/>
        </p:nvSpPr>
        <p:spPr>
          <a:xfrm>
            <a:off x="8385048" y="1874520"/>
            <a:ext cx="3118104" cy="566928"/>
          </a:xfrm>
          <a:prstGeom prst="rect">
            <a:avLst/>
          </a:prstGeom>
          <a:noFill/>
          <a:ln/>
        </p:spPr>
        <p:txBody>
          <a:bodyPr wrap="square" lIns="0" tIns="0" rIns="0" bIns="0" rtlCol="0" anchor="ctr"/>
          <a:lstStyle/>
          <a:p>
            <a:pPr marL="0" indent="0">
              <a:buNone/>
            </a:pPr>
            <a:r>
              <a:rPr lang="en-US" sz="1350" b="1" dirty="0">
                <a:solidFill>
                  <a:srgbClr val="313233"/>
                </a:solidFill>
                <a:latin typeface="Georgia" pitchFamily="34" charset="0"/>
                <a:ea typeface="Georgia" pitchFamily="34" charset="-122"/>
                <a:cs typeface="Georgia" pitchFamily="34" charset="-120"/>
              </a:rPr>
              <a:t>Geographic</a:t>
            </a:r>
            <a:endParaRPr lang="en-US" sz="1350" dirty="0"/>
          </a:p>
        </p:txBody>
      </p:sp>
      <p:sp>
        <p:nvSpPr>
          <p:cNvPr id="24" name="Text 22"/>
          <p:cNvSpPr/>
          <p:nvPr/>
        </p:nvSpPr>
        <p:spPr>
          <a:xfrm>
            <a:off x="8385048" y="2606040"/>
            <a:ext cx="3072384" cy="3200400"/>
          </a:xfrm>
          <a:prstGeom prst="rect">
            <a:avLst/>
          </a:prstGeom>
          <a:noFill/>
          <a:ln/>
        </p:spPr>
        <p:txBody>
          <a:bodyPr wrap="square" lIns="0" tIns="0" rIns="0" bIns="0" rtlCol="0" anchor="ctr"/>
          <a:lstStyle/>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[DACH] — [70%]</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[Nordics] — [20%]</a:t>
            </a:r>
            <a:endParaRPr lang="en-US" sz="1300" dirty="0"/>
          </a:p>
          <a:p>
            <a:pPr marL="0" indent="0">
              <a:spcAft>
                <a:spcPts val="1000"/>
              </a:spcAft>
              <a:buNone/>
            </a:pPr>
            <a:r>
              <a:rPr lang="en-US" sz="1300" dirty="0">
                <a:solidFill>
                  <a:srgbClr val="313233"/>
                </a:solidFill>
                <a:latin typeface="Calibri" pitchFamily="34" charset="0"/>
                <a:ea typeface="Calibri" pitchFamily="34" charset="-122"/>
                <a:cs typeface="Calibri" pitchFamily="34" charset="-120"/>
              </a:rPr>
              <a:t>[Global] — [10%]</a:t>
            </a:r>
            <a:endParaRPr lang="en-US" sz="1300" dirty="0"/>
          </a:p>
        </p:txBody>
      </p:sp>
      <p:sp>
        <p:nvSpPr>
          <p:cNvPr id="25" name="Text 23"/>
          <p:cNvSpPr/>
          <p:nvPr/>
        </p:nvSpPr>
        <p:spPr>
          <a:xfrm>
            <a:off x="548640" y="6080760"/>
            <a:ext cx="11091672" cy="274320"/>
          </a:xfrm>
          <a:prstGeom prst="rect">
            <a:avLst/>
          </a:prstGeom>
          <a:noFill/>
          <a:ln/>
        </p:spPr>
        <p:txBody>
          <a:bodyPr wrap="square" lIns="0" tIns="0" rIns="0" bIns="0" rtlCol="0" anchor="ctr"/>
          <a:lstStyle/>
          <a:p>
            <a:pPr marL="0" indent="0">
              <a:buNone/>
            </a:pPr>
            <a:r>
              <a:rPr lang="en-US" sz="1050" i="1" dirty="0">
                <a:solidFill>
                  <a:srgbClr val="6B7075"/>
                </a:solidFill>
                <a:latin typeface="Calibri" pitchFamily="34" charset="0"/>
                <a:ea typeface="Calibri" pitchFamily="34" charset="-122"/>
                <a:cs typeface="Calibri" pitchFamily="34" charset="-120"/>
              </a:rPr>
              <a:t>Tip: split by client, project or practice — whichever you can actually evidence. Make the geographic line unambiguous; it decides where they think you can sell.</a:t>
            </a:r>
            <a:endParaRPr lang="en-US" sz="1050" dirty="0"/>
          </a:p>
        </p:txBody>
      </p:sp>
      <p:pic>
        <p:nvPicPr>
          <p:cNvPr id="29" name="Picture 28" descr="logo.png"/>
          <p:cNvPicPr>
            <a:picLocks noChangeAspect="1"/>
          </p:cNvPicPr>
          <p:nvPr/>
        </p:nvPicPr>
        <p:blipFill>
          <a:blip r:embed="rId3"/>
          <a:stretch>
            <a:fillRect/>
          </a:stretch>
        </p:blipFill>
        <p:spPr>
          <a:xfrm>
            <a:off x="548640" y="77724"/>
            <a:ext cx="987443" cy="214884"/>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584c973f-0645-492a-b1b1-a3868b3d95ad">
      <Terms xmlns="http://schemas.microsoft.com/office/infopath/2007/PartnerControls"/>
    </lcf76f155ced4ddcb4097134ff3c332f>
    <TaxCatchAll xmlns="e82aa669-a5c2-43ae-a34f-23143314f414"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514C8BD3DF7ED49BF612AC561AB5EB3" ma:contentTypeVersion="16" ma:contentTypeDescription="Create a new document." ma:contentTypeScope="" ma:versionID="16fd2375c38e3830e94d26dbbf1353c3">
  <xsd:schema xmlns:xsd="http://www.w3.org/2001/XMLSchema" xmlns:xs="http://www.w3.org/2001/XMLSchema" xmlns:p="http://schemas.microsoft.com/office/2006/metadata/properties" xmlns:ns2="584c973f-0645-492a-b1b1-a3868b3d95ad" xmlns:ns3="e82aa669-a5c2-43ae-a34f-23143314f414" targetNamespace="http://schemas.microsoft.com/office/2006/metadata/properties" ma:root="true" ma:fieldsID="1021a5772de7bc5de5c58d93f277c686" ns2:_="" ns3:_="">
    <xsd:import namespace="584c973f-0645-492a-b1b1-a3868b3d95ad"/>
    <xsd:import namespace="e82aa669-a5c2-43ae-a34f-23143314f414"/>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84c973f-0645-492a-b1b1-a3868b3d95a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LengthInSeconds" ma:index="14" nillable="true" ma:displayName="MediaLengthInSeconds" ma:hidden="true" ma:internalName="MediaLengthInSeconds" ma:readOnly="true">
      <xsd:simpleType>
        <xsd:restriction base="dms:Unknown"/>
      </xsd:simpleType>
    </xsd:element>
    <xsd:element name="lcf76f155ced4ddcb4097134ff3c332f" ma:index="16" nillable="true" ma:taxonomy="true" ma:internalName="lcf76f155ced4ddcb4097134ff3c332f" ma:taxonomyFieldName="MediaServiceImageTags" ma:displayName="Image Tags" ma:readOnly="false" ma:fieldId="{5cf76f15-5ced-4ddc-b409-7134ff3c332f}" ma:taxonomyMulti="true" ma:sspId="fc5fa2c1-29b2-4761-88ea-2322051acdba" ma:termSetId="09814cd3-568e-fe90-9814-8d621ff8fb84" ma:anchorId="fba54fb3-c3e1-fe81-a776-ca4b69148c4d" ma:open="true" ma:isKeyword="false">
      <xsd:complexType>
        <xsd:sequence>
          <xsd:element ref="pc:Terms" minOccurs="0" maxOccurs="1"/>
        </xsd:sequence>
      </xsd:complexType>
    </xsd:element>
    <xsd:element name="MediaServiceOCR" ma:index="18" nillable="true" ma:displayName="Extracted Text" ma:internalName="MediaServiceOCR" ma:readOnly="true">
      <xsd:simpleType>
        <xsd:restriction base="dms:Note">
          <xsd:maxLength value="255"/>
        </xsd:restrictio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82aa669-a5c2-43ae-a34f-23143314f414" elementFormDefault="qualified">
    <xsd:import namespace="http://schemas.microsoft.com/office/2006/documentManagement/types"/>
    <xsd:import namespace="http://schemas.microsoft.com/office/infopath/2007/PartnerControls"/>
    <xsd:element name="TaxCatchAll" ma:index="17" nillable="true" ma:displayName="Taxonomy Catch All Column" ma:hidden="true" ma:list="{c73023e4-7ed2-4ef6-bfae-d0f8d85657f3}" ma:internalName="TaxCatchAll" ma:showField="CatchAllData" ma:web="e82aa669-a5c2-43ae-a34f-23143314f414">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1B2DC794-1BE2-436E-8D41-73B128AB1843}">
  <ds:schemaRefs>
    <ds:schemaRef ds:uri="http://schemas.microsoft.com/office/2006/metadata/properties"/>
    <ds:schemaRef ds:uri="http://schemas.microsoft.com/office/infopath/2007/PartnerControls"/>
    <ds:schemaRef ds:uri="584c973f-0645-492a-b1b1-a3868b3d95ad"/>
    <ds:schemaRef ds:uri="e82aa669-a5c2-43ae-a34f-23143314f414"/>
  </ds:schemaRefs>
</ds:datastoreItem>
</file>

<file path=customXml/itemProps2.xml><?xml version="1.0" encoding="utf-8"?>
<ds:datastoreItem xmlns:ds="http://schemas.openxmlformats.org/officeDocument/2006/customXml" ds:itemID="{55A6464A-09D4-4807-945A-4E3EFC58710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84c973f-0645-492a-b1b1-a3868b3d95ad"/>
    <ds:schemaRef ds:uri="e82aa669-a5c2-43ae-a34f-23143314f41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385A2D86-5985-477B-A00E-9A457722F0C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31</TotalTime>
  <Words>4001</Words>
  <Application>Microsoft Macintosh PowerPoint</Application>
  <PresentationFormat>Widescreen</PresentationFormat>
  <Paragraphs>398</Paragraphs>
  <Slides>20</Slides>
  <Notes>20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20</vt:i4>
      </vt:variant>
    </vt:vector>
  </HeadingPairs>
  <TitlesOfParts>
    <vt:vector size="24" baseType="lpstr">
      <vt:lpstr>Arial</vt:lpstr>
      <vt:lpstr>Calibri</vt:lpstr>
      <vt:lpstr>Georgia</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Partner Business Case — Candidate Template</dc:title>
  <dc:subject>PptxGenJS Presentation</dc:subject>
  <dc:creator>Strat-Bridge</dc:creator>
  <cp:lastModifiedBy>Ben Appleton</cp:lastModifiedBy>
  <cp:revision>1</cp:revision>
  <dcterms:created xsi:type="dcterms:W3CDTF">2026-06-22T12:39:56Z</dcterms:created>
  <dcterms:modified xsi:type="dcterms:W3CDTF">2026-06-22T13:28:52Z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0x010100A514C8BD3DF7ED49BF612AC561AB5EB3</vt:lpwstr>
  </property>
  <property fmtid="{D5CDD505-2E9C-101B-9397-08002B2CF9AE}" pid="3" name="MediaServiceImageTags">
    <vt:lpwstr/>
  </property>
</Properties>
</file>